
<file path=[Content_Types].xml><?xml version="1.0" encoding="utf-8"?>
<Types xmlns="http://schemas.openxmlformats.org/package/2006/content-types">
  <Override PartName="/ppt/slides/slide29.xml" ContentType="application/vnd.openxmlformats-officedocument.presentationml.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theme/themeOverride1.xml" ContentType="application/vnd.openxmlformats-officedocument.themeOverride+xml"/>
  <Override PartName="/ppt/diagrams/layout7.xml" ContentType="application/vnd.openxmlformats-officedocument.drawingml.diagramLayout+xml"/>
  <Override PartName="/ppt/diagrams/data8.xml" ContentType="application/vnd.openxmlformats-officedocument.drawingml.diagramData+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ppt/diagrams/layout3.xml" ContentType="application/vnd.openxmlformats-officedocument.drawingml.diagramLayout+xml"/>
  <Override PartName="/ppt/diagrams/data4.xml" ContentType="application/vnd.openxmlformats-officedocument.drawingml.diagramData+xml"/>
  <Override PartName="/ppt/diagrams/colors8.xml" ContentType="application/vnd.openxmlformats-officedocument.drawingml.diagramColors+xml"/>
  <Override PartName="/ppt/diagrams/layout1.xml" ContentType="application/vnd.openxmlformats-officedocument.drawingml.diagramLayout+xml"/>
  <Override PartName="/ppt/diagrams/data2.xml" ContentType="application/vnd.openxmlformats-officedocument.drawingml.diagramData+xml"/>
  <Override PartName="/ppt/diagrams/colors6.xml" ContentType="application/vnd.openxmlformats-officedocument.drawingml.diagramColors+xml"/>
  <Override PartName="/ppt/diagrams/drawing7.xml" ContentType="application/vnd.ms-office.drawingml.diagramDrawing+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diagrams/drawing5.xml" ContentType="application/vnd.ms-office.drawingml.diagramDrawing+xml"/>
  <Override PartName="/ppt/diagrams/quickStyle7.xml" ContentType="application/vnd.openxmlformats-officedocument.drawingml.diagramStyl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diagrams/drawing3.xml" ContentType="application/vnd.ms-office.drawingml.diagramDrawing+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diagrams/layout8.xml" ContentType="application/vnd.openxmlformats-officedocument.drawingml.diagram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diagrams/layout6.xml" ContentType="application/vnd.openxmlformats-officedocument.drawingml.diagram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diagrams/layout4.xml" ContentType="application/vnd.openxmlformats-officedocument.drawingml.diagramLayout+xml"/>
  <Override PartName="/ppt/diagrams/data7.xml" ContentType="application/vnd.openxmlformats-officedocument.drawingml.diagramData+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drawing8.xml" ContentType="application/vnd.ms-office.drawingml.diagramDrawing+xml"/>
  <Override PartName="/ppt/diagrams/data3.xml" ContentType="application/vnd.openxmlformats-officedocument.drawingml.diagramData+xml"/>
  <Override PartName="/ppt/diagrams/colors5.xml" ContentType="application/vnd.openxmlformats-officedocument.drawingml.diagramColors+xml"/>
  <Override PartName="/ppt/diagrams/drawing6.xml" ContentType="application/vnd.ms-office.drawingml.diagramDrawing+xml"/>
  <Override PartName="/ppt/diagrams/quickStyle8.xml" ContentType="application/vnd.openxmlformats-officedocument.drawingml.diagramStyle+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ppt/diagrams/quickStyle6.xml" ContentType="application/vnd.openxmlformats-officedocument.drawingml.diagramStyl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1" r:id="rId1"/>
  </p:sldMasterIdLst>
  <p:sldIdLst>
    <p:sldId id="283" r:id="rId2"/>
    <p:sldId id="284" r:id="rId3"/>
    <p:sldId id="285" r:id="rId4"/>
    <p:sldId id="286" r:id="rId5"/>
    <p:sldId id="287" r:id="rId6"/>
    <p:sldId id="288" r:id="rId7"/>
    <p:sldId id="296" r:id="rId8"/>
    <p:sldId id="289" r:id="rId9"/>
    <p:sldId id="293" r:id="rId10"/>
    <p:sldId id="256" r:id="rId11"/>
    <p:sldId id="257" r:id="rId12"/>
    <p:sldId id="258" r:id="rId13"/>
    <p:sldId id="259" r:id="rId14"/>
    <p:sldId id="261" r:id="rId15"/>
    <p:sldId id="260" r:id="rId16"/>
    <p:sldId id="262" r:id="rId17"/>
    <p:sldId id="265" r:id="rId18"/>
    <p:sldId id="266" r:id="rId19"/>
    <p:sldId id="268" r:id="rId20"/>
    <p:sldId id="269" r:id="rId21"/>
    <p:sldId id="290" r:id="rId22"/>
    <p:sldId id="270" r:id="rId23"/>
    <p:sldId id="271" r:id="rId24"/>
    <p:sldId id="272" r:id="rId25"/>
    <p:sldId id="275" r:id="rId26"/>
    <p:sldId id="274" r:id="rId27"/>
    <p:sldId id="273" r:id="rId28"/>
    <p:sldId id="276" r:id="rId29"/>
    <p:sldId id="277" r:id="rId30"/>
    <p:sldId id="278" r:id="rId31"/>
    <p:sldId id="279" r:id="rId32"/>
    <p:sldId id="280" r:id="rId33"/>
    <p:sldId id="281" r:id="rId34"/>
    <p:sldId id="282" r:id="rId35"/>
    <p:sldId id="291" r:id="rId36"/>
    <p:sldId id="292" r:id="rId37"/>
    <p:sldId id="300" r:id="rId38"/>
    <p:sldId id="298" r:id="rId39"/>
    <p:sldId id="299" r:id="rId40"/>
    <p:sldId id="301" r:id="rId41"/>
    <p:sldId id="302" r:id="rId42"/>
    <p:sldId id="303" r:id="rId43"/>
    <p:sldId id="304" r:id="rId44"/>
    <p:sldId id="306" r:id="rId45"/>
    <p:sldId id="305" r:id="rId46"/>
  </p:sldIdLst>
  <p:sldSz cx="12192000" cy="6858000"/>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6" d="100"/>
          <a:sy n="86" d="100"/>
        </p:scale>
        <p:origin x="-264" y="-9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diagrams/_rels/data1.xml.rels><?xml version="1.0" encoding="UTF-8" standalone="yes"?>
<Relationships xmlns="http://schemas.openxmlformats.org/package/2006/relationships"><Relationship Id="rId1" Type="http://schemas.openxmlformats.org/officeDocument/2006/relationships/image" Target="../media/image13.jpeg"/></Relationships>
</file>

<file path=ppt/diagrams/_rels/data4.xml.rels><?xml version="1.0" encoding="UTF-8" standalone="yes"?>
<Relationships xmlns="http://schemas.openxmlformats.org/package/2006/relationships"><Relationship Id="rId1" Type="http://schemas.openxmlformats.org/officeDocument/2006/relationships/image" Target="../media/image16.jpeg"/></Relationships>
</file>

<file path=ppt/diagrams/_rels/data5.xml.rels><?xml version="1.0" encoding="UTF-8" standalone="yes"?>
<Relationships xmlns="http://schemas.openxmlformats.org/package/2006/relationships"><Relationship Id="rId1" Type="http://schemas.openxmlformats.org/officeDocument/2006/relationships/image" Target="../media/image17.jpeg"/></Relationships>
</file>

<file path=ppt/diagrams/_rels/data6.xml.rels><?xml version="1.0" encoding="UTF-8" standalone="yes"?>
<Relationships xmlns="http://schemas.openxmlformats.org/package/2006/relationships"><Relationship Id="rId1" Type="http://schemas.openxmlformats.org/officeDocument/2006/relationships/image" Target="../media/image18.jpeg"/></Relationships>
</file>

<file path=ppt/diagrams/_rels/data7.xml.rels><?xml version="1.0" encoding="UTF-8" standalone="yes"?>
<Relationships xmlns="http://schemas.openxmlformats.org/package/2006/relationships"><Relationship Id="rId1" Type="http://schemas.openxmlformats.org/officeDocument/2006/relationships/image" Target="../media/image19.jpeg"/></Relationships>
</file>

<file path=ppt/diagrams/_rels/data8.xml.rels><?xml version="1.0" encoding="UTF-8" standalone="yes"?>
<Relationships xmlns="http://schemas.openxmlformats.org/package/2006/relationships"><Relationship Id="rId1" Type="http://schemas.openxmlformats.org/officeDocument/2006/relationships/image" Target="../media/image20.jpeg"/></Relationships>
</file>

<file path=ppt/diagrams/_rels/drawing1.xml.rels><?xml version="1.0" encoding="UTF-8" standalone="yes"?>
<Relationships xmlns="http://schemas.openxmlformats.org/package/2006/relationships"><Relationship Id="rId1" Type="http://schemas.openxmlformats.org/officeDocument/2006/relationships/image" Target="../media/image13.jpeg"/></Relationships>
</file>

<file path=ppt/diagrams/_rels/drawing4.xml.rels><?xml version="1.0" encoding="UTF-8" standalone="yes"?>
<Relationships xmlns="http://schemas.openxmlformats.org/package/2006/relationships"><Relationship Id="rId1" Type="http://schemas.openxmlformats.org/officeDocument/2006/relationships/image" Target="../media/image16.jpeg"/></Relationships>
</file>

<file path=ppt/diagrams/_rels/drawing5.xml.rels><?xml version="1.0" encoding="UTF-8" standalone="yes"?>
<Relationships xmlns="http://schemas.openxmlformats.org/package/2006/relationships"><Relationship Id="rId1" Type="http://schemas.openxmlformats.org/officeDocument/2006/relationships/image" Target="../media/image17.jpeg"/></Relationships>
</file>

<file path=ppt/diagrams/_rels/drawing6.xml.rels><?xml version="1.0" encoding="UTF-8" standalone="yes"?>
<Relationships xmlns="http://schemas.openxmlformats.org/package/2006/relationships"><Relationship Id="rId1" Type="http://schemas.openxmlformats.org/officeDocument/2006/relationships/image" Target="../media/image18.jpeg"/></Relationships>
</file>

<file path=ppt/diagrams/_rels/drawing7.xml.rels><?xml version="1.0" encoding="UTF-8" standalone="yes"?>
<Relationships xmlns="http://schemas.openxmlformats.org/package/2006/relationships"><Relationship Id="rId1" Type="http://schemas.openxmlformats.org/officeDocument/2006/relationships/image" Target="../media/image19.jpeg"/></Relationships>
</file>

<file path=ppt/diagrams/_rels/drawing8.xml.rels><?xml version="1.0" encoding="UTF-8" standalone="yes"?>
<Relationships xmlns="http://schemas.openxmlformats.org/package/2006/relationships"><Relationship Id="rId1" Type="http://schemas.openxmlformats.org/officeDocument/2006/relationships/image" Target="../media/image20.jpeg"/></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4">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6">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7">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8">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135B771-AF22-46E3-86AE-956886E84B09}" type="doc">
      <dgm:prSet loTypeId="urn:microsoft.com/office/officeart/2008/layout/BendingPictureBlocks" loCatId="picture" qsTypeId="urn:microsoft.com/office/officeart/2005/8/quickstyle/simple1#1" qsCatId="simple" csTypeId="urn:microsoft.com/office/officeart/2005/8/colors/accent1_2#1" csCatId="accent1" phldr="1"/>
      <dgm:spPr/>
    </dgm:pt>
    <dgm:pt modelId="{D520770A-1C32-4CC9-8A7F-12CEA57664F8}">
      <dgm:prSet phldrT="[Текст]"/>
      <dgm:spPr/>
      <dgm:t>
        <a:bodyPr/>
        <a:lstStyle/>
        <a:p>
          <a:r>
            <a:rPr lang="uk-UA" dirty="0" smtClean="0"/>
            <a:t>Комунальна Лубенська центральна міська лікарня</a:t>
          </a:r>
          <a:endParaRPr lang="ru-RU" dirty="0"/>
        </a:p>
      </dgm:t>
    </dgm:pt>
    <dgm:pt modelId="{6F11EC34-C72A-416A-9BBE-35C82396E349}" type="parTrans" cxnId="{10BB078B-861B-44F3-B398-D450E0EC8EA8}">
      <dgm:prSet/>
      <dgm:spPr/>
      <dgm:t>
        <a:bodyPr/>
        <a:lstStyle/>
        <a:p>
          <a:endParaRPr lang="ru-RU"/>
        </a:p>
      </dgm:t>
    </dgm:pt>
    <dgm:pt modelId="{7502707B-F509-4929-A8C6-31161AEB8A55}" type="sibTrans" cxnId="{10BB078B-861B-44F3-B398-D450E0EC8EA8}">
      <dgm:prSet/>
      <dgm:spPr/>
      <dgm:t>
        <a:bodyPr/>
        <a:lstStyle/>
        <a:p>
          <a:endParaRPr lang="ru-RU"/>
        </a:p>
      </dgm:t>
    </dgm:pt>
    <dgm:pt modelId="{5798ACB2-CC06-4CD1-9846-B2470A493F0E}" type="pres">
      <dgm:prSet presAssocID="{1135B771-AF22-46E3-86AE-956886E84B09}" presName="Name0" presStyleCnt="0">
        <dgm:presLayoutVars>
          <dgm:dir/>
          <dgm:resizeHandles/>
        </dgm:presLayoutVars>
      </dgm:prSet>
      <dgm:spPr/>
    </dgm:pt>
    <dgm:pt modelId="{A9B36852-89C4-479A-AAAD-0EE4674C68FA}" type="pres">
      <dgm:prSet presAssocID="{D520770A-1C32-4CC9-8A7F-12CEA57664F8}" presName="composite" presStyleCnt="0"/>
      <dgm:spPr/>
    </dgm:pt>
    <dgm:pt modelId="{E95EE9F0-2B0D-423F-98D9-0B085345D0EB}" type="pres">
      <dgm:prSet presAssocID="{D520770A-1C32-4CC9-8A7F-12CEA57664F8}" presName="rect1" presStyleLbl="bgImgPlace1" presStyleIdx="0" presStyleCnt="1" custScaleX="117565" custScaleY="117521" custLinFactNeighborX="90230" custLinFactNeighborY="-4878"/>
      <dgm:spPr>
        <a:blipFill rotWithShape="1">
          <a:blip xmlns:r="http://schemas.openxmlformats.org/officeDocument/2006/relationships" r:embed="rId1" cstate="print">
            <a:extLst/>
          </a:blip>
          <a:srcRect/>
          <a:stretch>
            <a:fillRect l="-6000" r="-6000"/>
          </a:stretch>
        </a:blipFill>
      </dgm:spPr>
    </dgm:pt>
    <dgm:pt modelId="{88597829-F67B-47C2-BF1B-5D9E3FD04BC1}" type="pres">
      <dgm:prSet presAssocID="{D520770A-1C32-4CC9-8A7F-12CEA57664F8}" presName="rect2" presStyleLbl="node1" presStyleIdx="0" presStyleCnt="1" custScaleX="466165" custLinFactX="-14016" custLinFactNeighborX="-100000" custLinFactNeighborY="-66899">
        <dgm:presLayoutVars>
          <dgm:bulletEnabled val="1"/>
        </dgm:presLayoutVars>
      </dgm:prSet>
      <dgm:spPr/>
      <dgm:t>
        <a:bodyPr/>
        <a:lstStyle/>
        <a:p>
          <a:endParaRPr lang="ru-RU"/>
        </a:p>
      </dgm:t>
    </dgm:pt>
  </dgm:ptLst>
  <dgm:cxnLst>
    <dgm:cxn modelId="{B53FEB4E-9957-437D-A74E-78C25000014D}" type="presOf" srcId="{D520770A-1C32-4CC9-8A7F-12CEA57664F8}" destId="{88597829-F67B-47C2-BF1B-5D9E3FD04BC1}" srcOrd="0" destOrd="0" presId="urn:microsoft.com/office/officeart/2008/layout/BendingPictureBlocks"/>
    <dgm:cxn modelId="{10BB078B-861B-44F3-B398-D450E0EC8EA8}" srcId="{1135B771-AF22-46E3-86AE-956886E84B09}" destId="{D520770A-1C32-4CC9-8A7F-12CEA57664F8}" srcOrd="0" destOrd="0" parTransId="{6F11EC34-C72A-416A-9BBE-35C82396E349}" sibTransId="{7502707B-F509-4929-A8C6-31161AEB8A55}"/>
    <dgm:cxn modelId="{4EE2473A-A8A3-4084-AAA5-A997C3CC5813}" type="presOf" srcId="{1135B771-AF22-46E3-86AE-956886E84B09}" destId="{5798ACB2-CC06-4CD1-9846-B2470A493F0E}" srcOrd="0" destOrd="0" presId="urn:microsoft.com/office/officeart/2008/layout/BendingPictureBlocks"/>
    <dgm:cxn modelId="{018572DE-C825-49B6-87EF-1A39F77584CB}" type="presParOf" srcId="{5798ACB2-CC06-4CD1-9846-B2470A493F0E}" destId="{A9B36852-89C4-479A-AAAD-0EE4674C68FA}" srcOrd="0" destOrd="0" presId="urn:microsoft.com/office/officeart/2008/layout/BendingPictureBlocks"/>
    <dgm:cxn modelId="{D579BC1A-E710-4ACC-8C0D-6F8CA7220E42}" type="presParOf" srcId="{A9B36852-89C4-479A-AAAD-0EE4674C68FA}" destId="{E95EE9F0-2B0D-423F-98D9-0B085345D0EB}" srcOrd="0" destOrd="0" presId="urn:microsoft.com/office/officeart/2008/layout/BendingPictureBlocks"/>
    <dgm:cxn modelId="{00B8CB9D-EEBC-4793-BB70-2EA74E4F8D9B}" type="presParOf" srcId="{A9B36852-89C4-479A-AAAD-0EE4674C68FA}" destId="{88597829-F67B-47C2-BF1B-5D9E3FD04BC1}" srcOrd="1" destOrd="0" presId="urn:microsoft.com/office/officeart/2008/layout/BendingPictureBlocks"/>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3E07004-E538-43BB-A6BB-3661A3D487DD}" type="doc">
      <dgm:prSet loTypeId="urn:microsoft.com/office/officeart/2005/8/layout/radial5" loCatId="relationship" qsTypeId="urn:microsoft.com/office/officeart/2005/8/quickstyle/simple1#2" qsCatId="simple" csTypeId="urn:microsoft.com/office/officeart/2005/8/colors/accent1_2#2" csCatId="accent1" phldr="1"/>
      <dgm:spPr/>
      <dgm:t>
        <a:bodyPr/>
        <a:lstStyle/>
        <a:p>
          <a:endParaRPr lang="ru-RU"/>
        </a:p>
      </dgm:t>
    </dgm:pt>
    <dgm:pt modelId="{3C27F0F5-CDA8-4623-9163-E084BE69DC49}">
      <dgm:prSet phldrT="[Текст]"/>
      <dgm:spPr/>
      <dgm:t>
        <a:bodyPr/>
        <a:lstStyle/>
        <a:p>
          <a:r>
            <a:rPr lang="uk-UA" b="1" dirty="0" smtClean="0">
              <a:solidFill>
                <a:schemeClr val="bg1"/>
              </a:solidFill>
            </a:rPr>
            <a:t>Комплексний підхід для надання медичної допомоги відділенням невідкладних станів</a:t>
          </a:r>
          <a:endParaRPr lang="ru-RU" b="1" dirty="0">
            <a:solidFill>
              <a:schemeClr val="bg1"/>
            </a:solidFill>
          </a:endParaRPr>
        </a:p>
      </dgm:t>
    </dgm:pt>
    <dgm:pt modelId="{FF90D620-5E73-4B3B-AC23-E98DAC86B29B}" type="parTrans" cxnId="{CAF27D90-21EB-411D-A4D2-22BAC0C41632}">
      <dgm:prSet/>
      <dgm:spPr/>
      <dgm:t>
        <a:bodyPr/>
        <a:lstStyle/>
        <a:p>
          <a:endParaRPr lang="ru-RU"/>
        </a:p>
      </dgm:t>
    </dgm:pt>
    <dgm:pt modelId="{1C41EEA2-5E4D-4C0A-A3B3-D597BDCE80A3}" type="sibTrans" cxnId="{CAF27D90-21EB-411D-A4D2-22BAC0C41632}">
      <dgm:prSet/>
      <dgm:spPr/>
      <dgm:t>
        <a:bodyPr/>
        <a:lstStyle/>
        <a:p>
          <a:endParaRPr lang="ru-RU"/>
        </a:p>
      </dgm:t>
    </dgm:pt>
    <dgm:pt modelId="{500133DC-EDBD-4B23-8A0A-AEBD9B8E5768}">
      <dgm:prSet phldrT="[Текст]" custT="1"/>
      <dgm:spPr/>
      <dgm:t>
        <a:bodyPr/>
        <a:lstStyle/>
        <a:p>
          <a:r>
            <a:rPr lang="uk-UA" sz="1800" dirty="0" smtClean="0"/>
            <a:t>Можливість швидкого обстеження (ЕКГ, УЗД, ендоскопія, рентген, КТ, ангіографія, МРТ, лабораторний блок</a:t>
          </a:r>
          <a:endParaRPr lang="ru-RU" sz="1800" dirty="0"/>
        </a:p>
      </dgm:t>
    </dgm:pt>
    <dgm:pt modelId="{46DE8928-8CE7-4F86-9251-A2215521CF58}" type="parTrans" cxnId="{567B034E-D915-4F9F-B643-EB0653219016}">
      <dgm:prSet/>
      <dgm:spPr/>
      <dgm:t>
        <a:bodyPr/>
        <a:lstStyle/>
        <a:p>
          <a:endParaRPr lang="ru-RU" dirty="0"/>
        </a:p>
      </dgm:t>
    </dgm:pt>
    <dgm:pt modelId="{737CD7E6-2D9F-448F-8D9D-A146010F0C76}" type="sibTrans" cxnId="{567B034E-D915-4F9F-B643-EB0653219016}">
      <dgm:prSet/>
      <dgm:spPr/>
      <dgm:t>
        <a:bodyPr/>
        <a:lstStyle/>
        <a:p>
          <a:endParaRPr lang="ru-RU"/>
        </a:p>
      </dgm:t>
    </dgm:pt>
    <dgm:pt modelId="{59711BA1-E83B-4F8D-B444-D743C1495D56}">
      <dgm:prSet phldrT="[Текст]"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uk-UA" sz="1800" dirty="0" smtClean="0"/>
            <a:t>Надання екстреної допомоги з необхідним оперативним втручанням згідно проведених обстежень</a:t>
          </a:r>
          <a:endParaRPr lang="ru-RU" sz="1800" dirty="0" smtClean="0"/>
        </a:p>
        <a:p>
          <a:endParaRPr lang="ru-RU" sz="1800" dirty="0"/>
        </a:p>
      </dgm:t>
    </dgm:pt>
    <dgm:pt modelId="{BAF3E2D0-A606-4B29-BB7F-4D31A518B68E}" type="parTrans" cxnId="{A9C4BC84-C43F-4CA6-A4C3-DC9467126285}">
      <dgm:prSet/>
      <dgm:spPr/>
      <dgm:t>
        <a:bodyPr/>
        <a:lstStyle/>
        <a:p>
          <a:endParaRPr lang="ru-RU" dirty="0"/>
        </a:p>
      </dgm:t>
    </dgm:pt>
    <dgm:pt modelId="{42C25E2C-8379-4D1D-A76A-AC3ACB048CA8}" type="sibTrans" cxnId="{A9C4BC84-C43F-4CA6-A4C3-DC9467126285}">
      <dgm:prSet/>
      <dgm:spPr/>
      <dgm:t>
        <a:bodyPr/>
        <a:lstStyle/>
        <a:p>
          <a:endParaRPr lang="ru-RU"/>
        </a:p>
      </dgm:t>
    </dgm:pt>
    <dgm:pt modelId="{B1583553-2C15-4E31-9171-F73D5F842463}">
      <dgm:prSet phldrT="[Текст]" custT="1"/>
      <dgm:spPr/>
      <dgm:t>
        <a:bodyPr/>
        <a:lstStyle/>
        <a:p>
          <a:pPr defTabSz="488950">
            <a:lnSpc>
              <a:spcPct val="90000"/>
            </a:lnSpc>
            <a:spcBef>
              <a:spcPct val="0"/>
            </a:spcBef>
            <a:spcAft>
              <a:spcPct val="35000"/>
            </a:spcAft>
          </a:pPr>
          <a:r>
            <a:rPr lang="uk-UA" sz="2000" dirty="0" smtClean="0"/>
            <a:t>Телемедичне обслуговування</a:t>
          </a:r>
          <a:endParaRPr lang="ru-RU" sz="1400" dirty="0"/>
        </a:p>
      </dgm:t>
    </dgm:pt>
    <dgm:pt modelId="{DD88E4D1-C914-4424-AB9F-55B60BDCCF73}" type="parTrans" cxnId="{57E89805-4619-4460-8E3A-507A1170EDB5}">
      <dgm:prSet/>
      <dgm:spPr/>
      <dgm:t>
        <a:bodyPr/>
        <a:lstStyle/>
        <a:p>
          <a:endParaRPr lang="ru-RU" dirty="0"/>
        </a:p>
      </dgm:t>
    </dgm:pt>
    <dgm:pt modelId="{A7B725A4-CEC5-4623-A9A8-C6B372F8E4DA}" type="sibTrans" cxnId="{57E89805-4619-4460-8E3A-507A1170EDB5}">
      <dgm:prSet/>
      <dgm:spPr/>
      <dgm:t>
        <a:bodyPr/>
        <a:lstStyle/>
        <a:p>
          <a:endParaRPr lang="ru-RU"/>
        </a:p>
      </dgm:t>
    </dgm:pt>
    <dgm:pt modelId="{2F2AD6C5-9E13-470C-8A48-E885D8569210}">
      <dgm:prSet phldrT="[Текст]" custT="1"/>
      <dgm:spPr/>
      <dgm:t>
        <a:bodyPr/>
        <a:lstStyle/>
        <a:p>
          <a:r>
            <a:rPr lang="uk-UA" sz="1800" dirty="0" smtClean="0"/>
            <a:t>Можливість ефективної співпраці відділення невідкладних станів та служби ЕМД та МК</a:t>
          </a:r>
          <a:endParaRPr lang="ru-RU" sz="1800" dirty="0"/>
        </a:p>
      </dgm:t>
    </dgm:pt>
    <dgm:pt modelId="{00A8EC02-34EA-4684-8ACF-7A36FE59422C}" type="parTrans" cxnId="{89E27154-5A81-4D2C-A30E-8B6B6AF05CFB}">
      <dgm:prSet/>
      <dgm:spPr/>
      <dgm:t>
        <a:bodyPr/>
        <a:lstStyle/>
        <a:p>
          <a:endParaRPr lang="ru-RU" dirty="0"/>
        </a:p>
      </dgm:t>
    </dgm:pt>
    <dgm:pt modelId="{3DC0C8B4-0E77-4067-98DF-A1AE43711733}" type="sibTrans" cxnId="{89E27154-5A81-4D2C-A30E-8B6B6AF05CFB}">
      <dgm:prSet/>
      <dgm:spPr/>
      <dgm:t>
        <a:bodyPr/>
        <a:lstStyle/>
        <a:p>
          <a:endParaRPr lang="ru-RU"/>
        </a:p>
      </dgm:t>
    </dgm:pt>
    <dgm:pt modelId="{B5E9E3BA-5573-48D2-B530-D3959E21DE25}" type="pres">
      <dgm:prSet presAssocID="{93E07004-E538-43BB-A6BB-3661A3D487DD}" presName="Name0" presStyleCnt="0">
        <dgm:presLayoutVars>
          <dgm:chMax val="1"/>
          <dgm:dir/>
          <dgm:animLvl val="ctr"/>
          <dgm:resizeHandles val="exact"/>
        </dgm:presLayoutVars>
      </dgm:prSet>
      <dgm:spPr/>
      <dgm:t>
        <a:bodyPr/>
        <a:lstStyle/>
        <a:p>
          <a:endParaRPr lang="ru-RU"/>
        </a:p>
      </dgm:t>
    </dgm:pt>
    <dgm:pt modelId="{72D8AA76-E546-47B2-9596-33E078855295}" type="pres">
      <dgm:prSet presAssocID="{3C27F0F5-CDA8-4623-9163-E084BE69DC49}" presName="centerShape" presStyleLbl="node0" presStyleIdx="0" presStyleCnt="1" custScaleX="235320" custScaleY="150214" custLinFactNeighborX="293" custLinFactNeighborY="3220"/>
      <dgm:spPr/>
      <dgm:t>
        <a:bodyPr/>
        <a:lstStyle/>
        <a:p>
          <a:endParaRPr lang="ru-RU"/>
        </a:p>
      </dgm:t>
    </dgm:pt>
    <dgm:pt modelId="{358E1C73-B0B5-4B8D-A849-F723635D583D}" type="pres">
      <dgm:prSet presAssocID="{46DE8928-8CE7-4F86-9251-A2215521CF58}" presName="parTrans" presStyleLbl="sibTrans2D1" presStyleIdx="0" presStyleCnt="4"/>
      <dgm:spPr/>
      <dgm:t>
        <a:bodyPr/>
        <a:lstStyle/>
        <a:p>
          <a:endParaRPr lang="ru-RU"/>
        </a:p>
      </dgm:t>
    </dgm:pt>
    <dgm:pt modelId="{69753DE1-70E6-481B-80D1-56615DBBBCC8}" type="pres">
      <dgm:prSet presAssocID="{46DE8928-8CE7-4F86-9251-A2215521CF58}" presName="connectorText" presStyleLbl="sibTrans2D1" presStyleIdx="0" presStyleCnt="4"/>
      <dgm:spPr/>
      <dgm:t>
        <a:bodyPr/>
        <a:lstStyle/>
        <a:p>
          <a:endParaRPr lang="ru-RU"/>
        </a:p>
      </dgm:t>
    </dgm:pt>
    <dgm:pt modelId="{DB6ECF62-4955-4815-A133-929A5D491CAB}" type="pres">
      <dgm:prSet presAssocID="{500133DC-EDBD-4B23-8A0A-AEBD9B8E5768}" presName="node" presStyleLbl="node1" presStyleIdx="0" presStyleCnt="4" custScaleX="200116" custScaleY="124161">
        <dgm:presLayoutVars>
          <dgm:bulletEnabled val="1"/>
        </dgm:presLayoutVars>
      </dgm:prSet>
      <dgm:spPr/>
      <dgm:t>
        <a:bodyPr/>
        <a:lstStyle/>
        <a:p>
          <a:endParaRPr lang="ru-RU"/>
        </a:p>
      </dgm:t>
    </dgm:pt>
    <dgm:pt modelId="{2EA016AA-E4EA-4450-8CCA-F70B51CCFDB5}" type="pres">
      <dgm:prSet presAssocID="{BAF3E2D0-A606-4B29-BB7F-4D31A518B68E}" presName="parTrans" presStyleLbl="sibTrans2D1" presStyleIdx="1" presStyleCnt="4"/>
      <dgm:spPr/>
      <dgm:t>
        <a:bodyPr/>
        <a:lstStyle/>
        <a:p>
          <a:endParaRPr lang="ru-RU"/>
        </a:p>
      </dgm:t>
    </dgm:pt>
    <dgm:pt modelId="{F0584F55-4E39-47AD-AB69-CB025721C7B0}" type="pres">
      <dgm:prSet presAssocID="{BAF3E2D0-A606-4B29-BB7F-4D31A518B68E}" presName="connectorText" presStyleLbl="sibTrans2D1" presStyleIdx="1" presStyleCnt="4"/>
      <dgm:spPr/>
      <dgm:t>
        <a:bodyPr/>
        <a:lstStyle/>
        <a:p>
          <a:endParaRPr lang="ru-RU"/>
        </a:p>
      </dgm:t>
    </dgm:pt>
    <dgm:pt modelId="{409FBEEF-9710-4AE9-A4EA-0465310370B2}" type="pres">
      <dgm:prSet presAssocID="{59711BA1-E83B-4F8D-B444-D743C1495D56}" presName="node" presStyleLbl="node1" presStyleIdx="1" presStyleCnt="4" custScaleX="164948" custScaleY="170250" custRadScaleRad="166614" custRadScaleInc="-1594">
        <dgm:presLayoutVars>
          <dgm:bulletEnabled val="1"/>
        </dgm:presLayoutVars>
      </dgm:prSet>
      <dgm:spPr/>
      <dgm:t>
        <a:bodyPr/>
        <a:lstStyle/>
        <a:p>
          <a:endParaRPr lang="ru-RU"/>
        </a:p>
      </dgm:t>
    </dgm:pt>
    <dgm:pt modelId="{AC533A60-5F30-4927-9968-EC197134BEF4}" type="pres">
      <dgm:prSet presAssocID="{DD88E4D1-C914-4424-AB9F-55B60BDCCF73}" presName="parTrans" presStyleLbl="sibTrans2D1" presStyleIdx="2" presStyleCnt="4"/>
      <dgm:spPr/>
      <dgm:t>
        <a:bodyPr/>
        <a:lstStyle/>
        <a:p>
          <a:endParaRPr lang="ru-RU"/>
        </a:p>
      </dgm:t>
    </dgm:pt>
    <dgm:pt modelId="{4DF5594A-9B09-473F-94E6-B2415185AAED}" type="pres">
      <dgm:prSet presAssocID="{DD88E4D1-C914-4424-AB9F-55B60BDCCF73}" presName="connectorText" presStyleLbl="sibTrans2D1" presStyleIdx="2" presStyleCnt="4"/>
      <dgm:spPr/>
      <dgm:t>
        <a:bodyPr/>
        <a:lstStyle/>
        <a:p>
          <a:endParaRPr lang="ru-RU"/>
        </a:p>
      </dgm:t>
    </dgm:pt>
    <dgm:pt modelId="{CEFA4F65-1517-4048-88A8-23EA49574637}" type="pres">
      <dgm:prSet presAssocID="{B1583553-2C15-4E31-9171-F73D5F842463}" presName="node" presStyleLbl="node1" presStyleIdx="2" presStyleCnt="4" custScaleX="212887" custScaleY="106386">
        <dgm:presLayoutVars>
          <dgm:bulletEnabled val="1"/>
        </dgm:presLayoutVars>
      </dgm:prSet>
      <dgm:spPr/>
      <dgm:t>
        <a:bodyPr/>
        <a:lstStyle/>
        <a:p>
          <a:endParaRPr lang="ru-RU"/>
        </a:p>
      </dgm:t>
    </dgm:pt>
    <dgm:pt modelId="{3339E661-2C95-472A-BF48-9B14E4E86C36}" type="pres">
      <dgm:prSet presAssocID="{00A8EC02-34EA-4684-8ACF-7A36FE59422C}" presName="parTrans" presStyleLbl="sibTrans2D1" presStyleIdx="3" presStyleCnt="4"/>
      <dgm:spPr/>
      <dgm:t>
        <a:bodyPr/>
        <a:lstStyle/>
        <a:p>
          <a:endParaRPr lang="ru-RU"/>
        </a:p>
      </dgm:t>
    </dgm:pt>
    <dgm:pt modelId="{B2239C66-AE8E-4611-BEF1-5465DC11BECB}" type="pres">
      <dgm:prSet presAssocID="{00A8EC02-34EA-4684-8ACF-7A36FE59422C}" presName="connectorText" presStyleLbl="sibTrans2D1" presStyleIdx="3" presStyleCnt="4"/>
      <dgm:spPr/>
      <dgm:t>
        <a:bodyPr/>
        <a:lstStyle/>
        <a:p>
          <a:endParaRPr lang="ru-RU"/>
        </a:p>
      </dgm:t>
    </dgm:pt>
    <dgm:pt modelId="{641AE8E6-2A3C-4ABE-94F0-C3AE4CA8051B}" type="pres">
      <dgm:prSet presAssocID="{2F2AD6C5-9E13-470C-8A48-E885D8569210}" presName="node" presStyleLbl="node1" presStyleIdx="3" presStyleCnt="4" custScaleX="165141" custScaleY="163119" custRadScaleRad="164728" custRadScaleInc="1159">
        <dgm:presLayoutVars>
          <dgm:bulletEnabled val="1"/>
        </dgm:presLayoutVars>
      </dgm:prSet>
      <dgm:spPr/>
      <dgm:t>
        <a:bodyPr/>
        <a:lstStyle/>
        <a:p>
          <a:endParaRPr lang="ru-RU"/>
        </a:p>
      </dgm:t>
    </dgm:pt>
  </dgm:ptLst>
  <dgm:cxnLst>
    <dgm:cxn modelId="{57E89805-4619-4460-8E3A-507A1170EDB5}" srcId="{3C27F0F5-CDA8-4623-9163-E084BE69DC49}" destId="{B1583553-2C15-4E31-9171-F73D5F842463}" srcOrd="2" destOrd="0" parTransId="{DD88E4D1-C914-4424-AB9F-55B60BDCCF73}" sibTransId="{A7B725A4-CEC5-4623-A9A8-C6B372F8E4DA}"/>
    <dgm:cxn modelId="{65DBAECF-F7B5-4FC6-87DD-D1A06AB3D306}" type="presOf" srcId="{BAF3E2D0-A606-4B29-BB7F-4D31A518B68E}" destId="{2EA016AA-E4EA-4450-8CCA-F70B51CCFDB5}" srcOrd="0" destOrd="0" presId="urn:microsoft.com/office/officeart/2005/8/layout/radial5"/>
    <dgm:cxn modelId="{A9C4BC84-C43F-4CA6-A4C3-DC9467126285}" srcId="{3C27F0F5-CDA8-4623-9163-E084BE69DC49}" destId="{59711BA1-E83B-4F8D-B444-D743C1495D56}" srcOrd="1" destOrd="0" parTransId="{BAF3E2D0-A606-4B29-BB7F-4D31A518B68E}" sibTransId="{42C25E2C-8379-4D1D-A76A-AC3ACB048CA8}"/>
    <dgm:cxn modelId="{CAF27D90-21EB-411D-A4D2-22BAC0C41632}" srcId="{93E07004-E538-43BB-A6BB-3661A3D487DD}" destId="{3C27F0F5-CDA8-4623-9163-E084BE69DC49}" srcOrd="0" destOrd="0" parTransId="{FF90D620-5E73-4B3B-AC23-E98DAC86B29B}" sibTransId="{1C41EEA2-5E4D-4C0A-A3B3-D597BDCE80A3}"/>
    <dgm:cxn modelId="{567B034E-D915-4F9F-B643-EB0653219016}" srcId="{3C27F0F5-CDA8-4623-9163-E084BE69DC49}" destId="{500133DC-EDBD-4B23-8A0A-AEBD9B8E5768}" srcOrd="0" destOrd="0" parTransId="{46DE8928-8CE7-4F86-9251-A2215521CF58}" sibTransId="{737CD7E6-2D9F-448F-8D9D-A146010F0C76}"/>
    <dgm:cxn modelId="{A67D5480-ED9D-4620-96CA-76F2DDC51410}" type="presOf" srcId="{59711BA1-E83B-4F8D-B444-D743C1495D56}" destId="{409FBEEF-9710-4AE9-A4EA-0465310370B2}" srcOrd="0" destOrd="0" presId="urn:microsoft.com/office/officeart/2005/8/layout/radial5"/>
    <dgm:cxn modelId="{F9FF30B7-B307-435E-844D-93B4B8E2CEF3}" type="presOf" srcId="{B1583553-2C15-4E31-9171-F73D5F842463}" destId="{CEFA4F65-1517-4048-88A8-23EA49574637}" srcOrd="0" destOrd="0" presId="urn:microsoft.com/office/officeart/2005/8/layout/radial5"/>
    <dgm:cxn modelId="{89E27154-5A81-4D2C-A30E-8B6B6AF05CFB}" srcId="{3C27F0F5-CDA8-4623-9163-E084BE69DC49}" destId="{2F2AD6C5-9E13-470C-8A48-E885D8569210}" srcOrd="3" destOrd="0" parTransId="{00A8EC02-34EA-4684-8ACF-7A36FE59422C}" sibTransId="{3DC0C8B4-0E77-4067-98DF-A1AE43711733}"/>
    <dgm:cxn modelId="{B9BFCDBA-39DF-47C7-A71B-3733805B44BA}" type="presOf" srcId="{93E07004-E538-43BB-A6BB-3661A3D487DD}" destId="{B5E9E3BA-5573-48D2-B530-D3959E21DE25}" srcOrd="0" destOrd="0" presId="urn:microsoft.com/office/officeart/2005/8/layout/radial5"/>
    <dgm:cxn modelId="{D19B5C69-5EEA-4F58-8FC6-9379218888D3}" type="presOf" srcId="{3C27F0F5-CDA8-4623-9163-E084BE69DC49}" destId="{72D8AA76-E546-47B2-9596-33E078855295}" srcOrd="0" destOrd="0" presId="urn:microsoft.com/office/officeart/2005/8/layout/radial5"/>
    <dgm:cxn modelId="{91F74D74-DB70-4D57-8F4A-82391697C5EE}" type="presOf" srcId="{00A8EC02-34EA-4684-8ACF-7A36FE59422C}" destId="{3339E661-2C95-472A-BF48-9B14E4E86C36}" srcOrd="0" destOrd="0" presId="urn:microsoft.com/office/officeart/2005/8/layout/radial5"/>
    <dgm:cxn modelId="{14AB5464-5432-4460-B98D-0B9FAA8BD87B}" type="presOf" srcId="{46DE8928-8CE7-4F86-9251-A2215521CF58}" destId="{69753DE1-70E6-481B-80D1-56615DBBBCC8}" srcOrd="1" destOrd="0" presId="urn:microsoft.com/office/officeart/2005/8/layout/radial5"/>
    <dgm:cxn modelId="{A060C4B6-276F-48E9-AA61-EBA037218A19}" type="presOf" srcId="{00A8EC02-34EA-4684-8ACF-7A36FE59422C}" destId="{B2239C66-AE8E-4611-BEF1-5465DC11BECB}" srcOrd="1" destOrd="0" presId="urn:microsoft.com/office/officeart/2005/8/layout/radial5"/>
    <dgm:cxn modelId="{13C7F74B-785F-432F-8BBB-558A6135B87B}" type="presOf" srcId="{500133DC-EDBD-4B23-8A0A-AEBD9B8E5768}" destId="{DB6ECF62-4955-4815-A133-929A5D491CAB}" srcOrd="0" destOrd="0" presId="urn:microsoft.com/office/officeart/2005/8/layout/radial5"/>
    <dgm:cxn modelId="{51BA5175-0374-43AD-AD93-C95B9ED91411}" type="presOf" srcId="{DD88E4D1-C914-4424-AB9F-55B60BDCCF73}" destId="{4DF5594A-9B09-473F-94E6-B2415185AAED}" srcOrd="1" destOrd="0" presId="urn:microsoft.com/office/officeart/2005/8/layout/radial5"/>
    <dgm:cxn modelId="{9A48E79E-AD59-457B-93EA-F3F4D7F5AE5C}" type="presOf" srcId="{46DE8928-8CE7-4F86-9251-A2215521CF58}" destId="{358E1C73-B0B5-4B8D-A849-F723635D583D}" srcOrd="0" destOrd="0" presId="urn:microsoft.com/office/officeart/2005/8/layout/radial5"/>
    <dgm:cxn modelId="{A00C50EB-9ACB-4FD6-B552-CF440B199FA3}" type="presOf" srcId="{BAF3E2D0-A606-4B29-BB7F-4D31A518B68E}" destId="{F0584F55-4E39-47AD-AB69-CB025721C7B0}" srcOrd="1" destOrd="0" presId="urn:microsoft.com/office/officeart/2005/8/layout/radial5"/>
    <dgm:cxn modelId="{7CEE30B3-E97A-4EF5-B246-845B6862A1D4}" type="presOf" srcId="{DD88E4D1-C914-4424-AB9F-55B60BDCCF73}" destId="{AC533A60-5F30-4927-9968-EC197134BEF4}" srcOrd="0" destOrd="0" presId="urn:microsoft.com/office/officeart/2005/8/layout/radial5"/>
    <dgm:cxn modelId="{855F9DF9-3839-4103-A48E-37F4762B764D}" type="presOf" srcId="{2F2AD6C5-9E13-470C-8A48-E885D8569210}" destId="{641AE8E6-2A3C-4ABE-94F0-C3AE4CA8051B}" srcOrd="0" destOrd="0" presId="urn:microsoft.com/office/officeart/2005/8/layout/radial5"/>
    <dgm:cxn modelId="{369624B1-77B5-4DC5-AA86-36B2731A4539}" type="presParOf" srcId="{B5E9E3BA-5573-48D2-B530-D3959E21DE25}" destId="{72D8AA76-E546-47B2-9596-33E078855295}" srcOrd="0" destOrd="0" presId="urn:microsoft.com/office/officeart/2005/8/layout/radial5"/>
    <dgm:cxn modelId="{EDE2D83E-134D-445E-966E-DF90C4F35265}" type="presParOf" srcId="{B5E9E3BA-5573-48D2-B530-D3959E21DE25}" destId="{358E1C73-B0B5-4B8D-A849-F723635D583D}" srcOrd="1" destOrd="0" presId="urn:microsoft.com/office/officeart/2005/8/layout/radial5"/>
    <dgm:cxn modelId="{F5EE4A62-DF5D-41BA-B96B-DD219CC82866}" type="presParOf" srcId="{358E1C73-B0B5-4B8D-A849-F723635D583D}" destId="{69753DE1-70E6-481B-80D1-56615DBBBCC8}" srcOrd="0" destOrd="0" presId="urn:microsoft.com/office/officeart/2005/8/layout/radial5"/>
    <dgm:cxn modelId="{2E1BC308-B88A-4EF8-8CC4-45D1A5C1418F}" type="presParOf" srcId="{B5E9E3BA-5573-48D2-B530-D3959E21DE25}" destId="{DB6ECF62-4955-4815-A133-929A5D491CAB}" srcOrd="2" destOrd="0" presId="urn:microsoft.com/office/officeart/2005/8/layout/radial5"/>
    <dgm:cxn modelId="{48B0DBFC-23C4-4FAD-9518-8D6319FD545F}" type="presParOf" srcId="{B5E9E3BA-5573-48D2-B530-D3959E21DE25}" destId="{2EA016AA-E4EA-4450-8CCA-F70B51CCFDB5}" srcOrd="3" destOrd="0" presId="urn:microsoft.com/office/officeart/2005/8/layout/radial5"/>
    <dgm:cxn modelId="{E890BE03-8EB5-42F8-A99D-BF9839814E4F}" type="presParOf" srcId="{2EA016AA-E4EA-4450-8CCA-F70B51CCFDB5}" destId="{F0584F55-4E39-47AD-AB69-CB025721C7B0}" srcOrd="0" destOrd="0" presId="urn:microsoft.com/office/officeart/2005/8/layout/radial5"/>
    <dgm:cxn modelId="{F5DAEDF9-BF4B-49CD-9FFC-E8404664C223}" type="presParOf" srcId="{B5E9E3BA-5573-48D2-B530-D3959E21DE25}" destId="{409FBEEF-9710-4AE9-A4EA-0465310370B2}" srcOrd="4" destOrd="0" presId="urn:microsoft.com/office/officeart/2005/8/layout/radial5"/>
    <dgm:cxn modelId="{62AE8BDF-1470-4FBD-A2E0-A8751DD59E30}" type="presParOf" srcId="{B5E9E3BA-5573-48D2-B530-D3959E21DE25}" destId="{AC533A60-5F30-4927-9968-EC197134BEF4}" srcOrd="5" destOrd="0" presId="urn:microsoft.com/office/officeart/2005/8/layout/radial5"/>
    <dgm:cxn modelId="{634F549F-3358-42F4-9838-1FD3B056C65F}" type="presParOf" srcId="{AC533A60-5F30-4927-9968-EC197134BEF4}" destId="{4DF5594A-9B09-473F-94E6-B2415185AAED}" srcOrd="0" destOrd="0" presId="urn:microsoft.com/office/officeart/2005/8/layout/radial5"/>
    <dgm:cxn modelId="{CFE3287A-239B-4E1B-9765-D1E22FEA8198}" type="presParOf" srcId="{B5E9E3BA-5573-48D2-B530-D3959E21DE25}" destId="{CEFA4F65-1517-4048-88A8-23EA49574637}" srcOrd="6" destOrd="0" presId="urn:microsoft.com/office/officeart/2005/8/layout/radial5"/>
    <dgm:cxn modelId="{511E6B55-C793-4C86-9BE4-FE4BF219C443}" type="presParOf" srcId="{B5E9E3BA-5573-48D2-B530-D3959E21DE25}" destId="{3339E661-2C95-472A-BF48-9B14E4E86C36}" srcOrd="7" destOrd="0" presId="urn:microsoft.com/office/officeart/2005/8/layout/radial5"/>
    <dgm:cxn modelId="{B1E65A1C-DE9F-420C-89FC-D2D2259070D0}" type="presParOf" srcId="{3339E661-2C95-472A-BF48-9B14E4E86C36}" destId="{B2239C66-AE8E-4611-BEF1-5465DC11BECB}" srcOrd="0" destOrd="0" presId="urn:microsoft.com/office/officeart/2005/8/layout/radial5"/>
    <dgm:cxn modelId="{5C239F16-D6CB-4211-B5B7-8FD080C66399}" type="presParOf" srcId="{B5E9E3BA-5573-48D2-B530-D3959E21DE25}" destId="{641AE8E6-2A3C-4ABE-94F0-C3AE4CA8051B}" srcOrd="8" destOrd="0" presId="urn:microsoft.com/office/officeart/2005/8/layout/radial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C038170-39C1-4E77-B54E-E03846C9D0A6}" type="doc">
      <dgm:prSet loTypeId="urn:microsoft.com/office/officeart/2005/8/layout/list1" loCatId="list" qsTypeId="urn:microsoft.com/office/officeart/2005/8/quickstyle/simple1#3" qsCatId="simple" csTypeId="urn:microsoft.com/office/officeart/2005/8/colors/accent1_2#3" csCatId="accent1" phldr="1"/>
      <dgm:spPr/>
      <dgm:t>
        <a:bodyPr/>
        <a:lstStyle/>
        <a:p>
          <a:endParaRPr lang="ru-RU"/>
        </a:p>
      </dgm:t>
    </dgm:pt>
    <dgm:pt modelId="{6CF96071-1D38-419B-A398-D11F9B0E8B32}">
      <dgm:prSet phldrT="[Текст]"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uk-UA" sz="2000" dirty="0" smtClean="0"/>
            <a:t>Головна мета: створення сучасного відділення допомоги пацієнтам невідкладних станів.</a:t>
          </a:r>
          <a:endParaRPr lang="ru-RU" sz="2000" dirty="0" smtClean="0"/>
        </a:p>
      </dgm:t>
    </dgm:pt>
    <dgm:pt modelId="{7AEF8919-3784-47F5-8B2F-EC2F6192DE44}" type="parTrans" cxnId="{90DA915D-62D9-402A-A0E5-0EE890DFCB34}">
      <dgm:prSet/>
      <dgm:spPr/>
      <dgm:t>
        <a:bodyPr/>
        <a:lstStyle/>
        <a:p>
          <a:endParaRPr lang="ru-RU"/>
        </a:p>
      </dgm:t>
    </dgm:pt>
    <dgm:pt modelId="{05563C3A-A00C-438A-BB1F-8CA59F998E35}" type="sibTrans" cxnId="{90DA915D-62D9-402A-A0E5-0EE890DFCB34}">
      <dgm:prSet/>
      <dgm:spPr/>
      <dgm:t>
        <a:bodyPr/>
        <a:lstStyle/>
        <a:p>
          <a:endParaRPr lang="ru-RU"/>
        </a:p>
      </dgm:t>
    </dgm:pt>
    <dgm:pt modelId="{3646B027-382E-4E1A-9E8F-A2E4F388FCE9}">
      <dgm:prSet phldrT="[Текст]" custT="1"/>
      <dgm:spPr/>
      <dgm:t>
        <a:bodyPr/>
        <a:lstStyle/>
        <a:p>
          <a:r>
            <a:rPr lang="uk-UA" sz="2000" dirty="0" smtClean="0"/>
            <a:t>Забезпечити населенню доступ до якісної медичної допомоги.</a:t>
          </a:r>
          <a:endParaRPr lang="ru-RU" sz="2000" dirty="0"/>
        </a:p>
      </dgm:t>
    </dgm:pt>
    <dgm:pt modelId="{797B1383-7D2B-4C33-ABE6-B6B7D664B963}" type="parTrans" cxnId="{71A2104E-502F-44F0-82E3-74D5E958D560}">
      <dgm:prSet/>
      <dgm:spPr/>
      <dgm:t>
        <a:bodyPr/>
        <a:lstStyle/>
        <a:p>
          <a:endParaRPr lang="ru-RU"/>
        </a:p>
      </dgm:t>
    </dgm:pt>
    <dgm:pt modelId="{70B46440-04A8-4A03-94BA-EC5E5F097D15}" type="sibTrans" cxnId="{71A2104E-502F-44F0-82E3-74D5E958D560}">
      <dgm:prSet/>
      <dgm:spPr/>
      <dgm:t>
        <a:bodyPr/>
        <a:lstStyle/>
        <a:p>
          <a:endParaRPr lang="ru-RU"/>
        </a:p>
      </dgm:t>
    </dgm:pt>
    <dgm:pt modelId="{4ABA8CFD-B35E-45E7-A4BB-8E77BB96BAE9}">
      <dgm:prSet custT="1"/>
      <dgm:spPr/>
      <dgm:t>
        <a:bodyPr/>
        <a:lstStyle/>
        <a:p>
          <a:r>
            <a:rPr lang="uk-UA" sz="2000" dirty="0" smtClean="0"/>
            <a:t>Обслуговувати широкі верстви населення</a:t>
          </a:r>
          <a:endParaRPr lang="ru-RU" sz="2000" dirty="0"/>
        </a:p>
      </dgm:t>
    </dgm:pt>
    <dgm:pt modelId="{79F1ADD9-09B6-40B5-A0A6-AE2F425F6434}" type="parTrans" cxnId="{E91FAC13-6B88-4303-8359-4CFF37007294}">
      <dgm:prSet/>
      <dgm:spPr/>
      <dgm:t>
        <a:bodyPr/>
        <a:lstStyle/>
        <a:p>
          <a:endParaRPr lang="ru-RU"/>
        </a:p>
      </dgm:t>
    </dgm:pt>
    <dgm:pt modelId="{5E435C3A-15D3-411D-8DF8-0EE44612E804}" type="sibTrans" cxnId="{E91FAC13-6B88-4303-8359-4CFF37007294}">
      <dgm:prSet/>
      <dgm:spPr/>
      <dgm:t>
        <a:bodyPr/>
        <a:lstStyle/>
        <a:p>
          <a:endParaRPr lang="ru-RU"/>
        </a:p>
      </dgm:t>
    </dgm:pt>
    <dgm:pt modelId="{D9331AEE-01D5-4A9B-9C7E-82ED3AABE885}">
      <dgm:prSet phldrT="[Текст]" custT="1"/>
      <dgm:spPr/>
      <dgm:t>
        <a:bodyPr/>
        <a:lstStyle/>
        <a:p>
          <a:r>
            <a:rPr lang="uk-UA" sz="2000" dirty="0" smtClean="0"/>
            <a:t>Надання своєчасного та повноцінного обстеження ургентним хворим</a:t>
          </a:r>
          <a:endParaRPr lang="ru-RU" sz="2000" dirty="0"/>
        </a:p>
      </dgm:t>
    </dgm:pt>
    <dgm:pt modelId="{641DDD84-F85A-434F-A410-F12889614CB4}" type="parTrans" cxnId="{17A867D6-4A88-438D-951C-FDCA347BB63F}">
      <dgm:prSet/>
      <dgm:spPr/>
    </dgm:pt>
    <dgm:pt modelId="{3250E537-3F41-42B0-9D2A-5EF5F1463A10}" type="sibTrans" cxnId="{17A867D6-4A88-438D-951C-FDCA347BB63F}">
      <dgm:prSet/>
      <dgm:spPr/>
    </dgm:pt>
    <dgm:pt modelId="{1005490B-51F1-4923-9B9C-67A37726A936}" type="pres">
      <dgm:prSet presAssocID="{DC038170-39C1-4E77-B54E-E03846C9D0A6}" presName="linear" presStyleCnt="0">
        <dgm:presLayoutVars>
          <dgm:dir/>
          <dgm:animLvl val="lvl"/>
          <dgm:resizeHandles val="exact"/>
        </dgm:presLayoutVars>
      </dgm:prSet>
      <dgm:spPr/>
      <dgm:t>
        <a:bodyPr/>
        <a:lstStyle/>
        <a:p>
          <a:endParaRPr lang="ru-RU"/>
        </a:p>
      </dgm:t>
    </dgm:pt>
    <dgm:pt modelId="{CAC12EFA-B78F-42C4-B8C2-C25A3585EC31}" type="pres">
      <dgm:prSet presAssocID="{6CF96071-1D38-419B-A398-D11F9B0E8B32}" presName="parentLin" presStyleCnt="0"/>
      <dgm:spPr/>
    </dgm:pt>
    <dgm:pt modelId="{B2B79112-36B2-4381-9DC6-55599732A81D}" type="pres">
      <dgm:prSet presAssocID="{6CF96071-1D38-419B-A398-D11F9B0E8B32}" presName="parentLeftMargin" presStyleLbl="node1" presStyleIdx="0" presStyleCnt="4"/>
      <dgm:spPr/>
      <dgm:t>
        <a:bodyPr/>
        <a:lstStyle/>
        <a:p>
          <a:endParaRPr lang="ru-RU"/>
        </a:p>
      </dgm:t>
    </dgm:pt>
    <dgm:pt modelId="{6E7C8296-B09D-4CDA-9C56-4D562DA5885D}" type="pres">
      <dgm:prSet presAssocID="{6CF96071-1D38-419B-A398-D11F9B0E8B32}" presName="parentText" presStyleLbl="node1" presStyleIdx="0" presStyleCnt="4" custScaleY="295649">
        <dgm:presLayoutVars>
          <dgm:chMax val="0"/>
          <dgm:bulletEnabled val="1"/>
        </dgm:presLayoutVars>
      </dgm:prSet>
      <dgm:spPr/>
      <dgm:t>
        <a:bodyPr/>
        <a:lstStyle/>
        <a:p>
          <a:endParaRPr lang="ru-RU"/>
        </a:p>
      </dgm:t>
    </dgm:pt>
    <dgm:pt modelId="{723D592A-C0E9-4331-9545-BB52F8B465ED}" type="pres">
      <dgm:prSet presAssocID="{6CF96071-1D38-419B-A398-D11F9B0E8B32}" presName="negativeSpace" presStyleCnt="0"/>
      <dgm:spPr/>
    </dgm:pt>
    <dgm:pt modelId="{0D05B9EE-FFAF-41B8-9EDE-D9170D8BF557}" type="pres">
      <dgm:prSet presAssocID="{6CF96071-1D38-419B-A398-D11F9B0E8B32}" presName="childText" presStyleLbl="conFgAcc1" presStyleIdx="0" presStyleCnt="4">
        <dgm:presLayoutVars>
          <dgm:bulletEnabled val="1"/>
        </dgm:presLayoutVars>
      </dgm:prSet>
      <dgm:spPr/>
    </dgm:pt>
    <dgm:pt modelId="{F02A540D-B803-4A19-88ED-10B9DD0E2B48}" type="pres">
      <dgm:prSet presAssocID="{05563C3A-A00C-438A-BB1F-8CA59F998E35}" presName="spaceBetweenRectangles" presStyleCnt="0"/>
      <dgm:spPr/>
    </dgm:pt>
    <dgm:pt modelId="{A86E8012-2A7A-41FD-AB41-A8C098782409}" type="pres">
      <dgm:prSet presAssocID="{4ABA8CFD-B35E-45E7-A4BB-8E77BB96BAE9}" presName="parentLin" presStyleCnt="0"/>
      <dgm:spPr/>
    </dgm:pt>
    <dgm:pt modelId="{2A3723A2-4E81-4F29-AA13-CDB10DE06F13}" type="pres">
      <dgm:prSet presAssocID="{4ABA8CFD-B35E-45E7-A4BB-8E77BB96BAE9}" presName="parentLeftMargin" presStyleLbl="node1" presStyleIdx="0" presStyleCnt="4"/>
      <dgm:spPr/>
      <dgm:t>
        <a:bodyPr/>
        <a:lstStyle/>
        <a:p>
          <a:endParaRPr lang="ru-RU"/>
        </a:p>
      </dgm:t>
    </dgm:pt>
    <dgm:pt modelId="{356D3042-F869-46BE-8F48-5E8BDD91B05E}" type="pres">
      <dgm:prSet presAssocID="{4ABA8CFD-B35E-45E7-A4BB-8E77BB96BAE9}" presName="parentText" presStyleLbl="node1" presStyleIdx="1" presStyleCnt="4" custScaleY="219777">
        <dgm:presLayoutVars>
          <dgm:chMax val="0"/>
          <dgm:bulletEnabled val="1"/>
        </dgm:presLayoutVars>
      </dgm:prSet>
      <dgm:spPr/>
      <dgm:t>
        <a:bodyPr/>
        <a:lstStyle/>
        <a:p>
          <a:endParaRPr lang="ru-RU"/>
        </a:p>
      </dgm:t>
    </dgm:pt>
    <dgm:pt modelId="{5FA287F9-D6DD-4F4E-ADE6-80E0A5E77F03}" type="pres">
      <dgm:prSet presAssocID="{4ABA8CFD-B35E-45E7-A4BB-8E77BB96BAE9}" presName="negativeSpace" presStyleCnt="0"/>
      <dgm:spPr/>
    </dgm:pt>
    <dgm:pt modelId="{F98483C3-0B2D-429F-B881-4C1123D5BC66}" type="pres">
      <dgm:prSet presAssocID="{4ABA8CFD-B35E-45E7-A4BB-8E77BB96BAE9}" presName="childText" presStyleLbl="conFgAcc1" presStyleIdx="1" presStyleCnt="4">
        <dgm:presLayoutVars>
          <dgm:bulletEnabled val="1"/>
        </dgm:presLayoutVars>
      </dgm:prSet>
      <dgm:spPr/>
    </dgm:pt>
    <dgm:pt modelId="{EFC8F1E6-E185-480B-8158-2CD8932BD444}" type="pres">
      <dgm:prSet presAssocID="{5E435C3A-15D3-411D-8DF8-0EE44612E804}" presName="spaceBetweenRectangles" presStyleCnt="0"/>
      <dgm:spPr/>
    </dgm:pt>
    <dgm:pt modelId="{1B2904F8-7D40-478D-8146-3FE886CFAB8D}" type="pres">
      <dgm:prSet presAssocID="{3646B027-382E-4E1A-9E8F-A2E4F388FCE9}" presName="parentLin" presStyleCnt="0"/>
      <dgm:spPr/>
    </dgm:pt>
    <dgm:pt modelId="{4B7ABCD6-6A4E-4258-BD53-FE494A6728FE}" type="pres">
      <dgm:prSet presAssocID="{3646B027-382E-4E1A-9E8F-A2E4F388FCE9}" presName="parentLeftMargin" presStyleLbl="node1" presStyleIdx="1" presStyleCnt="4"/>
      <dgm:spPr/>
      <dgm:t>
        <a:bodyPr/>
        <a:lstStyle/>
        <a:p>
          <a:endParaRPr lang="ru-RU"/>
        </a:p>
      </dgm:t>
    </dgm:pt>
    <dgm:pt modelId="{0CBF65FF-6D96-4082-9694-55A9CD71982B}" type="pres">
      <dgm:prSet presAssocID="{3646B027-382E-4E1A-9E8F-A2E4F388FCE9}" presName="parentText" presStyleLbl="node1" presStyleIdx="2" presStyleCnt="4" custScaleY="229207">
        <dgm:presLayoutVars>
          <dgm:chMax val="0"/>
          <dgm:bulletEnabled val="1"/>
        </dgm:presLayoutVars>
      </dgm:prSet>
      <dgm:spPr/>
      <dgm:t>
        <a:bodyPr/>
        <a:lstStyle/>
        <a:p>
          <a:endParaRPr lang="ru-RU"/>
        </a:p>
      </dgm:t>
    </dgm:pt>
    <dgm:pt modelId="{685D3220-A3DC-4D49-B785-AE124BB00670}" type="pres">
      <dgm:prSet presAssocID="{3646B027-382E-4E1A-9E8F-A2E4F388FCE9}" presName="negativeSpace" presStyleCnt="0"/>
      <dgm:spPr/>
    </dgm:pt>
    <dgm:pt modelId="{8BE893B2-2005-46E5-ACE5-C9768D7A4846}" type="pres">
      <dgm:prSet presAssocID="{3646B027-382E-4E1A-9E8F-A2E4F388FCE9}" presName="childText" presStyleLbl="conFgAcc1" presStyleIdx="2" presStyleCnt="4">
        <dgm:presLayoutVars>
          <dgm:bulletEnabled val="1"/>
        </dgm:presLayoutVars>
      </dgm:prSet>
      <dgm:spPr/>
    </dgm:pt>
    <dgm:pt modelId="{2DA3A1D3-5F87-4097-8E3E-CC124ACB2AEC}" type="pres">
      <dgm:prSet presAssocID="{70B46440-04A8-4A03-94BA-EC5E5F097D15}" presName="spaceBetweenRectangles" presStyleCnt="0"/>
      <dgm:spPr/>
    </dgm:pt>
    <dgm:pt modelId="{E1426F22-62AE-42FA-9D92-AB878CF9B24E}" type="pres">
      <dgm:prSet presAssocID="{D9331AEE-01D5-4A9B-9C7E-82ED3AABE885}" presName="parentLin" presStyleCnt="0"/>
      <dgm:spPr/>
    </dgm:pt>
    <dgm:pt modelId="{523C0E2E-800E-4155-BCE3-36A8A14A576A}" type="pres">
      <dgm:prSet presAssocID="{D9331AEE-01D5-4A9B-9C7E-82ED3AABE885}" presName="parentLeftMargin" presStyleLbl="node1" presStyleIdx="2" presStyleCnt="4"/>
      <dgm:spPr/>
      <dgm:t>
        <a:bodyPr/>
        <a:lstStyle/>
        <a:p>
          <a:endParaRPr lang="ru-RU"/>
        </a:p>
      </dgm:t>
    </dgm:pt>
    <dgm:pt modelId="{C91CE715-6BD2-4E5A-A0E3-D53C95AE5FBF}" type="pres">
      <dgm:prSet presAssocID="{D9331AEE-01D5-4A9B-9C7E-82ED3AABE885}" presName="parentText" presStyleLbl="node1" presStyleIdx="3" presStyleCnt="4" custScaleY="256143">
        <dgm:presLayoutVars>
          <dgm:chMax val="0"/>
          <dgm:bulletEnabled val="1"/>
        </dgm:presLayoutVars>
      </dgm:prSet>
      <dgm:spPr/>
      <dgm:t>
        <a:bodyPr/>
        <a:lstStyle/>
        <a:p>
          <a:endParaRPr lang="ru-RU"/>
        </a:p>
      </dgm:t>
    </dgm:pt>
    <dgm:pt modelId="{00BBEF76-1E7D-494E-A09C-B8926725DAAC}" type="pres">
      <dgm:prSet presAssocID="{D9331AEE-01D5-4A9B-9C7E-82ED3AABE885}" presName="negativeSpace" presStyleCnt="0"/>
      <dgm:spPr/>
    </dgm:pt>
    <dgm:pt modelId="{241B3D65-0B19-49E6-9C20-1A813DA33523}" type="pres">
      <dgm:prSet presAssocID="{D9331AEE-01D5-4A9B-9C7E-82ED3AABE885}" presName="childText" presStyleLbl="conFgAcc1" presStyleIdx="3" presStyleCnt="4">
        <dgm:presLayoutVars>
          <dgm:bulletEnabled val="1"/>
        </dgm:presLayoutVars>
      </dgm:prSet>
      <dgm:spPr/>
    </dgm:pt>
  </dgm:ptLst>
  <dgm:cxnLst>
    <dgm:cxn modelId="{71A2104E-502F-44F0-82E3-74D5E958D560}" srcId="{DC038170-39C1-4E77-B54E-E03846C9D0A6}" destId="{3646B027-382E-4E1A-9E8F-A2E4F388FCE9}" srcOrd="2" destOrd="0" parTransId="{797B1383-7D2B-4C33-ABE6-B6B7D664B963}" sibTransId="{70B46440-04A8-4A03-94BA-EC5E5F097D15}"/>
    <dgm:cxn modelId="{17A867D6-4A88-438D-951C-FDCA347BB63F}" srcId="{DC038170-39C1-4E77-B54E-E03846C9D0A6}" destId="{D9331AEE-01D5-4A9B-9C7E-82ED3AABE885}" srcOrd="3" destOrd="0" parTransId="{641DDD84-F85A-434F-A410-F12889614CB4}" sibTransId="{3250E537-3F41-42B0-9D2A-5EF5F1463A10}"/>
    <dgm:cxn modelId="{C5CDB860-3E7F-46D2-A292-497D1C3B61C3}" type="presOf" srcId="{D9331AEE-01D5-4A9B-9C7E-82ED3AABE885}" destId="{523C0E2E-800E-4155-BCE3-36A8A14A576A}" srcOrd="0" destOrd="0" presId="urn:microsoft.com/office/officeart/2005/8/layout/list1"/>
    <dgm:cxn modelId="{31C81C94-B36C-4C86-BDC5-2239F6C3EC21}" type="presOf" srcId="{4ABA8CFD-B35E-45E7-A4BB-8E77BB96BAE9}" destId="{2A3723A2-4E81-4F29-AA13-CDB10DE06F13}" srcOrd="0" destOrd="0" presId="urn:microsoft.com/office/officeart/2005/8/layout/list1"/>
    <dgm:cxn modelId="{DDA8CF78-ED70-4836-8ED9-A90C868DD977}" type="presOf" srcId="{4ABA8CFD-B35E-45E7-A4BB-8E77BB96BAE9}" destId="{356D3042-F869-46BE-8F48-5E8BDD91B05E}" srcOrd="1" destOrd="0" presId="urn:microsoft.com/office/officeart/2005/8/layout/list1"/>
    <dgm:cxn modelId="{F3D52EF5-A70D-4D23-A2C8-57233BBA6E20}" type="presOf" srcId="{3646B027-382E-4E1A-9E8F-A2E4F388FCE9}" destId="{0CBF65FF-6D96-4082-9694-55A9CD71982B}" srcOrd="1" destOrd="0" presId="urn:microsoft.com/office/officeart/2005/8/layout/list1"/>
    <dgm:cxn modelId="{90DA915D-62D9-402A-A0E5-0EE890DFCB34}" srcId="{DC038170-39C1-4E77-B54E-E03846C9D0A6}" destId="{6CF96071-1D38-419B-A398-D11F9B0E8B32}" srcOrd="0" destOrd="0" parTransId="{7AEF8919-3784-47F5-8B2F-EC2F6192DE44}" sibTransId="{05563C3A-A00C-438A-BB1F-8CA59F998E35}"/>
    <dgm:cxn modelId="{011C6013-4152-479E-BA8D-0D1E5C219356}" type="presOf" srcId="{3646B027-382E-4E1A-9E8F-A2E4F388FCE9}" destId="{4B7ABCD6-6A4E-4258-BD53-FE494A6728FE}" srcOrd="0" destOrd="0" presId="urn:microsoft.com/office/officeart/2005/8/layout/list1"/>
    <dgm:cxn modelId="{8B31219B-072E-4965-8284-BF9E97426104}" type="presOf" srcId="{D9331AEE-01D5-4A9B-9C7E-82ED3AABE885}" destId="{C91CE715-6BD2-4E5A-A0E3-D53C95AE5FBF}" srcOrd="1" destOrd="0" presId="urn:microsoft.com/office/officeart/2005/8/layout/list1"/>
    <dgm:cxn modelId="{81AD2133-828E-4801-88E0-6CB3115876D9}" type="presOf" srcId="{DC038170-39C1-4E77-B54E-E03846C9D0A6}" destId="{1005490B-51F1-4923-9B9C-67A37726A936}" srcOrd="0" destOrd="0" presId="urn:microsoft.com/office/officeart/2005/8/layout/list1"/>
    <dgm:cxn modelId="{92B5742E-4A7E-4912-AB58-37D5462BB38A}" type="presOf" srcId="{6CF96071-1D38-419B-A398-D11F9B0E8B32}" destId="{6E7C8296-B09D-4CDA-9C56-4D562DA5885D}" srcOrd="1" destOrd="0" presId="urn:microsoft.com/office/officeart/2005/8/layout/list1"/>
    <dgm:cxn modelId="{C8C48D8D-A1FE-4B05-879B-31993F448BD8}" type="presOf" srcId="{6CF96071-1D38-419B-A398-D11F9B0E8B32}" destId="{B2B79112-36B2-4381-9DC6-55599732A81D}" srcOrd="0" destOrd="0" presId="urn:microsoft.com/office/officeart/2005/8/layout/list1"/>
    <dgm:cxn modelId="{E91FAC13-6B88-4303-8359-4CFF37007294}" srcId="{DC038170-39C1-4E77-B54E-E03846C9D0A6}" destId="{4ABA8CFD-B35E-45E7-A4BB-8E77BB96BAE9}" srcOrd="1" destOrd="0" parTransId="{79F1ADD9-09B6-40B5-A0A6-AE2F425F6434}" sibTransId="{5E435C3A-15D3-411D-8DF8-0EE44612E804}"/>
    <dgm:cxn modelId="{2B22C671-1A8C-4244-9167-0023B63A14AE}" type="presParOf" srcId="{1005490B-51F1-4923-9B9C-67A37726A936}" destId="{CAC12EFA-B78F-42C4-B8C2-C25A3585EC31}" srcOrd="0" destOrd="0" presId="urn:microsoft.com/office/officeart/2005/8/layout/list1"/>
    <dgm:cxn modelId="{C8D2270A-199B-4C3E-B0FC-E34461BE5D33}" type="presParOf" srcId="{CAC12EFA-B78F-42C4-B8C2-C25A3585EC31}" destId="{B2B79112-36B2-4381-9DC6-55599732A81D}" srcOrd="0" destOrd="0" presId="urn:microsoft.com/office/officeart/2005/8/layout/list1"/>
    <dgm:cxn modelId="{144D7E55-E42A-43B1-85B0-08681DED62AE}" type="presParOf" srcId="{CAC12EFA-B78F-42C4-B8C2-C25A3585EC31}" destId="{6E7C8296-B09D-4CDA-9C56-4D562DA5885D}" srcOrd="1" destOrd="0" presId="urn:microsoft.com/office/officeart/2005/8/layout/list1"/>
    <dgm:cxn modelId="{750870BC-A438-4FA7-8C4F-96A7AB346CB1}" type="presParOf" srcId="{1005490B-51F1-4923-9B9C-67A37726A936}" destId="{723D592A-C0E9-4331-9545-BB52F8B465ED}" srcOrd="1" destOrd="0" presId="urn:microsoft.com/office/officeart/2005/8/layout/list1"/>
    <dgm:cxn modelId="{6BE09374-6932-4F75-94E9-792F7465123B}" type="presParOf" srcId="{1005490B-51F1-4923-9B9C-67A37726A936}" destId="{0D05B9EE-FFAF-41B8-9EDE-D9170D8BF557}" srcOrd="2" destOrd="0" presId="urn:microsoft.com/office/officeart/2005/8/layout/list1"/>
    <dgm:cxn modelId="{39DD2E12-B4C5-4A91-99DA-D7DAE5084C75}" type="presParOf" srcId="{1005490B-51F1-4923-9B9C-67A37726A936}" destId="{F02A540D-B803-4A19-88ED-10B9DD0E2B48}" srcOrd="3" destOrd="0" presId="urn:microsoft.com/office/officeart/2005/8/layout/list1"/>
    <dgm:cxn modelId="{F6005E92-4723-48B3-A575-4E056F2047A9}" type="presParOf" srcId="{1005490B-51F1-4923-9B9C-67A37726A936}" destId="{A86E8012-2A7A-41FD-AB41-A8C098782409}" srcOrd="4" destOrd="0" presId="urn:microsoft.com/office/officeart/2005/8/layout/list1"/>
    <dgm:cxn modelId="{E3193075-798D-4DF0-A200-8FF2FBA473C5}" type="presParOf" srcId="{A86E8012-2A7A-41FD-AB41-A8C098782409}" destId="{2A3723A2-4E81-4F29-AA13-CDB10DE06F13}" srcOrd="0" destOrd="0" presId="urn:microsoft.com/office/officeart/2005/8/layout/list1"/>
    <dgm:cxn modelId="{EEE0FE21-F3DF-45F2-8310-7000E1553D45}" type="presParOf" srcId="{A86E8012-2A7A-41FD-AB41-A8C098782409}" destId="{356D3042-F869-46BE-8F48-5E8BDD91B05E}" srcOrd="1" destOrd="0" presId="urn:microsoft.com/office/officeart/2005/8/layout/list1"/>
    <dgm:cxn modelId="{AD14324E-D736-4834-AD09-4CC947464567}" type="presParOf" srcId="{1005490B-51F1-4923-9B9C-67A37726A936}" destId="{5FA287F9-D6DD-4F4E-ADE6-80E0A5E77F03}" srcOrd="5" destOrd="0" presId="urn:microsoft.com/office/officeart/2005/8/layout/list1"/>
    <dgm:cxn modelId="{6C3D39F9-CC4D-4BE1-ACD0-DD54DB685BE5}" type="presParOf" srcId="{1005490B-51F1-4923-9B9C-67A37726A936}" destId="{F98483C3-0B2D-429F-B881-4C1123D5BC66}" srcOrd="6" destOrd="0" presId="urn:microsoft.com/office/officeart/2005/8/layout/list1"/>
    <dgm:cxn modelId="{1584A8A8-22E2-471D-B982-7825E415A1D5}" type="presParOf" srcId="{1005490B-51F1-4923-9B9C-67A37726A936}" destId="{EFC8F1E6-E185-480B-8158-2CD8932BD444}" srcOrd="7" destOrd="0" presId="urn:microsoft.com/office/officeart/2005/8/layout/list1"/>
    <dgm:cxn modelId="{4A0217A7-7E2D-4B9C-AE91-BAE9BE297717}" type="presParOf" srcId="{1005490B-51F1-4923-9B9C-67A37726A936}" destId="{1B2904F8-7D40-478D-8146-3FE886CFAB8D}" srcOrd="8" destOrd="0" presId="urn:microsoft.com/office/officeart/2005/8/layout/list1"/>
    <dgm:cxn modelId="{DE454A88-CA0D-4608-9DC8-3CE3E8232237}" type="presParOf" srcId="{1B2904F8-7D40-478D-8146-3FE886CFAB8D}" destId="{4B7ABCD6-6A4E-4258-BD53-FE494A6728FE}" srcOrd="0" destOrd="0" presId="urn:microsoft.com/office/officeart/2005/8/layout/list1"/>
    <dgm:cxn modelId="{D7D76C77-C3AA-4801-9DE2-D4D3220A4702}" type="presParOf" srcId="{1B2904F8-7D40-478D-8146-3FE886CFAB8D}" destId="{0CBF65FF-6D96-4082-9694-55A9CD71982B}" srcOrd="1" destOrd="0" presId="urn:microsoft.com/office/officeart/2005/8/layout/list1"/>
    <dgm:cxn modelId="{1FFA844D-89C1-4128-8DC5-824F54186BB8}" type="presParOf" srcId="{1005490B-51F1-4923-9B9C-67A37726A936}" destId="{685D3220-A3DC-4D49-B785-AE124BB00670}" srcOrd="9" destOrd="0" presId="urn:microsoft.com/office/officeart/2005/8/layout/list1"/>
    <dgm:cxn modelId="{2A7D6467-C153-4F7D-B2D5-F570BFBF2176}" type="presParOf" srcId="{1005490B-51F1-4923-9B9C-67A37726A936}" destId="{8BE893B2-2005-46E5-ACE5-C9768D7A4846}" srcOrd="10" destOrd="0" presId="urn:microsoft.com/office/officeart/2005/8/layout/list1"/>
    <dgm:cxn modelId="{7C542A23-C073-4CA5-90D7-291D20E51E02}" type="presParOf" srcId="{1005490B-51F1-4923-9B9C-67A37726A936}" destId="{2DA3A1D3-5F87-4097-8E3E-CC124ACB2AEC}" srcOrd="11" destOrd="0" presId="urn:microsoft.com/office/officeart/2005/8/layout/list1"/>
    <dgm:cxn modelId="{6E38DECA-477B-4F22-87A5-7AFE51C05311}" type="presParOf" srcId="{1005490B-51F1-4923-9B9C-67A37726A936}" destId="{E1426F22-62AE-42FA-9D92-AB878CF9B24E}" srcOrd="12" destOrd="0" presId="urn:microsoft.com/office/officeart/2005/8/layout/list1"/>
    <dgm:cxn modelId="{2329FD6C-B977-4957-B771-E12B61A7F064}" type="presParOf" srcId="{E1426F22-62AE-42FA-9D92-AB878CF9B24E}" destId="{523C0E2E-800E-4155-BCE3-36A8A14A576A}" srcOrd="0" destOrd="0" presId="urn:microsoft.com/office/officeart/2005/8/layout/list1"/>
    <dgm:cxn modelId="{0AA34F48-6252-49AA-B3D0-C9C6E3A7781F}" type="presParOf" srcId="{E1426F22-62AE-42FA-9D92-AB878CF9B24E}" destId="{C91CE715-6BD2-4E5A-A0E3-D53C95AE5FBF}" srcOrd="1" destOrd="0" presId="urn:microsoft.com/office/officeart/2005/8/layout/list1"/>
    <dgm:cxn modelId="{5A97FC77-382C-4277-BC3E-2A3C2FC98016}" type="presParOf" srcId="{1005490B-51F1-4923-9B9C-67A37726A936}" destId="{00BBEF76-1E7D-494E-A09C-B8926725DAAC}" srcOrd="13" destOrd="0" presId="urn:microsoft.com/office/officeart/2005/8/layout/list1"/>
    <dgm:cxn modelId="{2BC12022-EDEE-4878-B9FA-5820C6C2D385}" type="presParOf" srcId="{1005490B-51F1-4923-9B9C-67A37726A936}" destId="{241B3D65-0B19-49E6-9C20-1A813DA33523}" srcOrd="14"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BFBB527-371B-4071-8B97-0D0802BBCD83}" type="doc">
      <dgm:prSet loTypeId="urn:microsoft.com/office/officeart/2008/layout/BendingPictureCaption" loCatId="picture" qsTypeId="urn:microsoft.com/office/officeart/2005/8/quickstyle/simple1#4" qsCatId="simple" csTypeId="urn:microsoft.com/office/officeart/2005/8/colors/accent1_2#4" csCatId="accent1" phldr="1"/>
      <dgm:spPr/>
    </dgm:pt>
    <dgm:pt modelId="{FA39C382-C752-46C1-9825-5E8C40E8D9C2}">
      <dgm:prSet phldrT="[Текст]"/>
      <dgm:spPr/>
      <dgm:t>
        <a:bodyPr/>
        <a:lstStyle/>
        <a:p>
          <a:r>
            <a:rPr lang="uk-UA" dirty="0" smtClean="0"/>
            <a:t>Відділення анестезіології та інтенсивної терапії</a:t>
          </a:r>
          <a:endParaRPr lang="ru-RU" dirty="0"/>
        </a:p>
      </dgm:t>
    </dgm:pt>
    <dgm:pt modelId="{151B1CDE-BAAA-4D19-98B2-D85152FD9528}" type="parTrans" cxnId="{6529C17A-326E-4D00-B6BD-C5DCB01BB0B3}">
      <dgm:prSet/>
      <dgm:spPr/>
      <dgm:t>
        <a:bodyPr/>
        <a:lstStyle/>
        <a:p>
          <a:endParaRPr lang="ru-RU"/>
        </a:p>
      </dgm:t>
    </dgm:pt>
    <dgm:pt modelId="{3F0FFFBC-69B5-45D1-8499-1C7B3A6C7BEB}" type="sibTrans" cxnId="{6529C17A-326E-4D00-B6BD-C5DCB01BB0B3}">
      <dgm:prSet/>
      <dgm:spPr/>
      <dgm:t>
        <a:bodyPr/>
        <a:lstStyle/>
        <a:p>
          <a:endParaRPr lang="ru-RU"/>
        </a:p>
      </dgm:t>
    </dgm:pt>
    <dgm:pt modelId="{A52D1548-4A0D-44D3-B7CA-75D0C94F07A6}" type="pres">
      <dgm:prSet presAssocID="{FBFBB527-371B-4071-8B97-0D0802BBCD83}" presName="diagram" presStyleCnt="0">
        <dgm:presLayoutVars>
          <dgm:dir/>
        </dgm:presLayoutVars>
      </dgm:prSet>
      <dgm:spPr/>
    </dgm:pt>
    <dgm:pt modelId="{C90A1B1C-6D27-487E-ACE2-36F80FF47EA7}" type="pres">
      <dgm:prSet presAssocID="{FA39C382-C752-46C1-9825-5E8C40E8D9C2}" presName="composite" presStyleCnt="0"/>
      <dgm:spPr/>
    </dgm:pt>
    <dgm:pt modelId="{7DEF847E-E6F0-46BB-95A5-BE3939F5CB95}" type="pres">
      <dgm:prSet presAssocID="{FA39C382-C752-46C1-9825-5E8C40E8D9C2}" presName="Image" presStyleLbl="bgShp" presStyleIdx="0" presStyleCnt="1"/>
      <dgm:spPr>
        <a:blipFill>
          <a:blip xmlns:r="http://schemas.openxmlformats.org/officeDocument/2006/relationships" r:embed="rId1"/>
          <a:srcRect/>
          <a:stretch>
            <a:fillRect t="-1000" b="-1000"/>
          </a:stretch>
        </a:blipFill>
      </dgm:spPr>
    </dgm:pt>
    <dgm:pt modelId="{E431D636-A17C-486A-8874-3B84008F001E}" type="pres">
      <dgm:prSet presAssocID="{FA39C382-C752-46C1-9825-5E8C40E8D9C2}" presName="Parent" presStyleLbl="node0" presStyleIdx="0" presStyleCnt="1">
        <dgm:presLayoutVars>
          <dgm:bulletEnabled val="1"/>
        </dgm:presLayoutVars>
      </dgm:prSet>
      <dgm:spPr/>
      <dgm:t>
        <a:bodyPr/>
        <a:lstStyle/>
        <a:p>
          <a:endParaRPr lang="ru-RU"/>
        </a:p>
      </dgm:t>
    </dgm:pt>
  </dgm:ptLst>
  <dgm:cxnLst>
    <dgm:cxn modelId="{5F7F044F-6B57-45BF-9983-235A3A187A03}" type="presOf" srcId="{FBFBB527-371B-4071-8B97-0D0802BBCD83}" destId="{A52D1548-4A0D-44D3-B7CA-75D0C94F07A6}" srcOrd="0" destOrd="0" presId="urn:microsoft.com/office/officeart/2008/layout/BendingPictureCaption"/>
    <dgm:cxn modelId="{D7AE80D2-4554-4B93-967B-8A5E54995C18}" type="presOf" srcId="{FA39C382-C752-46C1-9825-5E8C40E8D9C2}" destId="{E431D636-A17C-486A-8874-3B84008F001E}" srcOrd="0" destOrd="0" presId="urn:microsoft.com/office/officeart/2008/layout/BendingPictureCaption"/>
    <dgm:cxn modelId="{6529C17A-326E-4D00-B6BD-C5DCB01BB0B3}" srcId="{FBFBB527-371B-4071-8B97-0D0802BBCD83}" destId="{FA39C382-C752-46C1-9825-5E8C40E8D9C2}" srcOrd="0" destOrd="0" parTransId="{151B1CDE-BAAA-4D19-98B2-D85152FD9528}" sibTransId="{3F0FFFBC-69B5-45D1-8499-1C7B3A6C7BEB}"/>
    <dgm:cxn modelId="{41238AD4-D5DC-4575-90EE-55A90553D12C}" type="presParOf" srcId="{A52D1548-4A0D-44D3-B7CA-75D0C94F07A6}" destId="{C90A1B1C-6D27-487E-ACE2-36F80FF47EA7}" srcOrd="0" destOrd="0" presId="urn:microsoft.com/office/officeart/2008/layout/BendingPictureCaption"/>
    <dgm:cxn modelId="{07CCBC7C-927F-46BD-8F24-E45FA79A7B46}" type="presParOf" srcId="{C90A1B1C-6D27-487E-ACE2-36F80FF47EA7}" destId="{7DEF847E-E6F0-46BB-95A5-BE3939F5CB95}" srcOrd="0" destOrd="0" presId="urn:microsoft.com/office/officeart/2008/layout/BendingPictureCaption"/>
    <dgm:cxn modelId="{34C984DA-BF42-412A-BE02-030C91DA8453}" type="presParOf" srcId="{C90A1B1C-6D27-487E-ACE2-36F80FF47EA7}" destId="{E431D636-A17C-486A-8874-3B84008F001E}" srcOrd="1" destOrd="0" presId="urn:microsoft.com/office/officeart/2008/layout/BendingPictureCaption"/>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EE5C308-70A5-42F2-A09A-1833F0AE06B9}" type="doc">
      <dgm:prSet loTypeId="urn:microsoft.com/office/officeart/2008/layout/BendingPictureCaption" loCatId="picture" qsTypeId="urn:microsoft.com/office/officeart/2005/8/quickstyle/simple1#5" qsCatId="simple" csTypeId="urn:microsoft.com/office/officeart/2005/8/colors/accent1_2#5" csCatId="accent1" phldr="1"/>
      <dgm:spPr/>
    </dgm:pt>
    <dgm:pt modelId="{035C2058-6AC1-4605-BD67-6CA030302BE7}">
      <dgm:prSet phldrT="[Текст]"/>
      <dgm:spPr/>
      <dgm:t>
        <a:bodyPr/>
        <a:lstStyle/>
        <a:p>
          <a:r>
            <a:rPr lang="uk-UA" dirty="0" smtClean="0"/>
            <a:t>Хірургічне відділення</a:t>
          </a:r>
          <a:endParaRPr lang="ru-RU" dirty="0"/>
        </a:p>
      </dgm:t>
    </dgm:pt>
    <dgm:pt modelId="{48C128EE-C763-4F75-86CF-FF722C90DAE3}" type="parTrans" cxnId="{4867FC53-5A12-4BCF-BE9D-8E895692038B}">
      <dgm:prSet/>
      <dgm:spPr/>
      <dgm:t>
        <a:bodyPr/>
        <a:lstStyle/>
        <a:p>
          <a:endParaRPr lang="ru-RU"/>
        </a:p>
      </dgm:t>
    </dgm:pt>
    <dgm:pt modelId="{83F68FD1-EF2F-4BAE-81AE-81C941738B88}" type="sibTrans" cxnId="{4867FC53-5A12-4BCF-BE9D-8E895692038B}">
      <dgm:prSet/>
      <dgm:spPr/>
      <dgm:t>
        <a:bodyPr/>
        <a:lstStyle/>
        <a:p>
          <a:endParaRPr lang="ru-RU"/>
        </a:p>
      </dgm:t>
    </dgm:pt>
    <dgm:pt modelId="{1AD837F5-07E4-4317-8CDB-43092CA8C9E3}" type="pres">
      <dgm:prSet presAssocID="{5EE5C308-70A5-42F2-A09A-1833F0AE06B9}" presName="diagram" presStyleCnt="0">
        <dgm:presLayoutVars>
          <dgm:dir/>
        </dgm:presLayoutVars>
      </dgm:prSet>
      <dgm:spPr/>
    </dgm:pt>
    <dgm:pt modelId="{1EAEFE29-805B-43A6-ACCB-EA5C209C220F}" type="pres">
      <dgm:prSet presAssocID="{035C2058-6AC1-4605-BD67-6CA030302BE7}" presName="composite" presStyleCnt="0"/>
      <dgm:spPr/>
    </dgm:pt>
    <dgm:pt modelId="{5BEBB8ED-4F6E-48DB-99C2-CA8FF7FBEB54}" type="pres">
      <dgm:prSet presAssocID="{035C2058-6AC1-4605-BD67-6CA030302BE7}" presName="Image" presStyleLbl="bgShp" presStyleIdx="0" presStyleCnt="1"/>
      <dgm:spPr>
        <a:blipFill>
          <a:blip xmlns:r="http://schemas.openxmlformats.org/officeDocument/2006/relationships" r:embed="rId1"/>
          <a:srcRect/>
          <a:stretch>
            <a:fillRect t="-1000" b="-1000"/>
          </a:stretch>
        </a:blipFill>
      </dgm:spPr>
    </dgm:pt>
    <dgm:pt modelId="{FB006D80-D605-4156-98DC-F33E5B8D5527}" type="pres">
      <dgm:prSet presAssocID="{035C2058-6AC1-4605-BD67-6CA030302BE7}" presName="Parent" presStyleLbl="node0" presStyleIdx="0" presStyleCnt="1">
        <dgm:presLayoutVars>
          <dgm:bulletEnabled val="1"/>
        </dgm:presLayoutVars>
      </dgm:prSet>
      <dgm:spPr/>
      <dgm:t>
        <a:bodyPr/>
        <a:lstStyle/>
        <a:p>
          <a:endParaRPr lang="ru-RU"/>
        </a:p>
      </dgm:t>
    </dgm:pt>
  </dgm:ptLst>
  <dgm:cxnLst>
    <dgm:cxn modelId="{3E48C29A-A319-45BA-8440-0BB50152A4A9}" type="presOf" srcId="{5EE5C308-70A5-42F2-A09A-1833F0AE06B9}" destId="{1AD837F5-07E4-4317-8CDB-43092CA8C9E3}" srcOrd="0" destOrd="0" presId="urn:microsoft.com/office/officeart/2008/layout/BendingPictureCaption"/>
    <dgm:cxn modelId="{4867FC53-5A12-4BCF-BE9D-8E895692038B}" srcId="{5EE5C308-70A5-42F2-A09A-1833F0AE06B9}" destId="{035C2058-6AC1-4605-BD67-6CA030302BE7}" srcOrd="0" destOrd="0" parTransId="{48C128EE-C763-4F75-86CF-FF722C90DAE3}" sibTransId="{83F68FD1-EF2F-4BAE-81AE-81C941738B88}"/>
    <dgm:cxn modelId="{E8A1CD26-65DF-4BF8-8E5A-FC54D15AE893}" type="presOf" srcId="{035C2058-6AC1-4605-BD67-6CA030302BE7}" destId="{FB006D80-D605-4156-98DC-F33E5B8D5527}" srcOrd="0" destOrd="0" presId="urn:microsoft.com/office/officeart/2008/layout/BendingPictureCaption"/>
    <dgm:cxn modelId="{786321A2-1B56-4B57-8991-F97EABBE37CD}" type="presParOf" srcId="{1AD837F5-07E4-4317-8CDB-43092CA8C9E3}" destId="{1EAEFE29-805B-43A6-ACCB-EA5C209C220F}" srcOrd="0" destOrd="0" presId="urn:microsoft.com/office/officeart/2008/layout/BendingPictureCaption"/>
    <dgm:cxn modelId="{2EAE0921-5FBB-48CA-B9FE-913B80C70D77}" type="presParOf" srcId="{1EAEFE29-805B-43A6-ACCB-EA5C209C220F}" destId="{5BEBB8ED-4F6E-48DB-99C2-CA8FF7FBEB54}" srcOrd="0" destOrd="0" presId="urn:microsoft.com/office/officeart/2008/layout/BendingPictureCaption"/>
    <dgm:cxn modelId="{E1A15EC0-B638-459F-86C7-27ED227D88F5}" type="presParOf" srcId="{1EAEFE29-805B-43A6-ACCB-EA5C209C220F}" destId="{FB006D80-D605-4156-98DC-F33E5B8D5527}" srcOrd="1" destOrd="0" presId="urn:microsoft.com/office/officeart/2008/layout/BendingPictureCaption"/>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CE47E73-B468-49F1-94F9-48B812882F5E}" type="doc">
      <dgm:prSet loTypeId="urn:microsoft.com/office/officeart/2008/layout/BendingPictureCaption" loCatId="picture" qsTypeId="urn:microsoft.com/office/officeart/2005/8/quickstyle/simple1#6" qsCatId="simple" csTypeId="urn:microsoft.com/office/officeart/2005/8/colors/accent1_2#6" csCatId="accent1" phldr="1"/>
      <dgm:spPr/>
    </dgm:pt>
    <dgm:pt modelId="{983021C8-09BF-467B-9B79-F87BB2034F9D}">
      <dgm:prSet phldrT="[Текст]"/>
      <dgm:spPr/>
      <dgm:t>
        <a:bodyPr/>
        <a:lstStyle/>
        <a:p>
          <a:r>
            <a:rPr lang="uk-UA" dirty="0" smtClean="0"/>
            <a:t>Травматологічне відділення</a:t>
          </a:r>
          <a:endParaRPr lang="ru-RU" dirty="0"/>
        </a:p>
      </dgm:t>
    </dgm:pt>
    <dgm:pt modelId="{40F3A4A8-95F0-471A-B5C7-3C97E8A564AD}" type="parTrans" cxnId="{56B3E21E-5FF6-4A50-84C4-0C8A1C5B447E}">
      <dgm:prSet/>
      <dgm:spPr/>
      <dgm:t>
        <a:bodyPr/>
        <a:lstStyle/>
        <a:p>
          <a:endParaRPr lang="ru-RU"/>
        </a:p>
      </dgm:t>
    </dgm:pt>
    <dgm:pt modelId="{F2ACC088-ACAF-4977-8356-DABDEBE83EFD}" type="sibTrans" cxnId="{56B3E21E-5FF6-4A50-84C4-0C8A1C5B447E}">
      <dgm:prSet/>
      <dgm:spPr/>
      <dgm:t>
        <a:bodyPr/>
        <a:lstStyle/>
        <a:p>
          <a:endParaRPr lang="ru-RU"/>
        </a:p>
      </dgm:t>
    </dgm:pt>
    <dgm:pt modelId="{015D30B1-97AF-4312-B1DC-6EBBFA19659E}" type="pres">
      <dgm:prSet presAssocID="{5CE47E73-B468-49F1-94F9-48B812882F5E}" presName="diagram" presStyleCnt="0">
        <dgm:presLayoutVars>
          <dgm:dir/>
        </dgm:presLayoutVars>
      </dgm:prSet>
      <dgm:spPr/>
    </dgm:pt>
    <dgm:pt modelId="{0B928FCC-E407-4807-BB11-80FC9FAED1DE}" type="pres">
      <dgm:prSet presAssocID="{983021C8-09BF-467B-9B79-F87BB2034F9D}" presName="composite" presStyleCnt="0"/>
      <dgm:spPr/>
    </dgm:pt>
    <dgm:pt modelId="{AAD6C4C4-7F65-4BEE-B004-1B4FDF2165A2}" type="pres">
      <dgm:prSet presAssocID="{983021C8-09BF-467B-9B79-F87BB2034F9D}" presName="Image" presStyleLbl="bgShp" presStyleIdx="0" presStyleCnt="1"/>
      <dgm:spPr>
        <a:blipFill>
          <a:blip xmlns:r="http://schemas.openxmlformats.org/officeDocument/2006/relationships" r:embed="rId1" cstate="print">
            <a:extLst/>
          </a:blip>
          <a:srcRect/>
          <a:stretch>
            <a:fillRect t="-1000" b="-1000"/>
          </a:stretch>
        </a:blipFill>
      </dgm:spPr>
    </dgm:pt>
    <dgm:pt modelId="{BD4C2DA7-1057-40AC-8839-9C618FCA5C0F}" type="pres">
      <dgm:prSet presAssocID="{983021C8-09BF-467B-9B79-F87BB2034F9D}" presName="Parent" presStyleLbl="node0" presStyleIdx="0" presStyleCnt="1">
        <dgm:presLayoutVars>
          <dgm:bulletEnabled val="1"/>
        </dgm:presLayoutVars>
      </dgm:prSet>
      <dgm:spPr/>
      <dgm:t>
        <a:bodyPr/>
        <a:lstStyle/>
        <a:p>
          <a:endParaRPr lang="ru-RU"/>
        </a:p>
      </dgm:t>
    </dgm:pt>
  </dgm:ptLst>
  <dgm:cxnLst>
    <dgm:cxn modelId="{21331F01-AC73-45DC-8DBF-D21A406C893D}" type="presOf" srcId="{983021C8-09BF-467B-9B79-F87BB2034F9D}" destId="{BD4C2DA7-1057-40AC-8839-9C618FCA5C0F}" srcOrd="0" destOrd="0" presId="urn:microsoft.com/office/officeart/2008/layout/BendingPictureCaption"/>
    <dgm:cxn modelId="{77FD1A46-0C1C-4D3C-916D-B47AAF42D298}" type="presOf" srcId="{5CE47E73-B468-49F1-94F9-48B812882F5E}" destId="{015D30B1-97AF-4312-B1DC-6EBBFA19659E}" srcOrd="0" destOrd="0" presId="urn:microsoft.com/office/officeart/2008/layout/BendingPictureCaption"/>
    <dgm:cxn modelId="{56B3E21E-5FF6-4A50-84C4-0C8A1C5B447E}" srcId="{5CE47E73-B468-49F1-94F9-48B812882F5E}" destId="{983021C8-09BF-467B-9B79-F87BB2034F9D}" srcOrd="0" destOrd="0" parTransId="{40F3A4A8-95F0-471A-B5C7-3C97E8A564AD}" sibTransId="{F2ACC088-ACAF-4977-8356-DABDEBE83EFD}"/>
    <dgm:cxn modelId="{F99E3A99-1A45-4149-BE77-7A3008C527CE}" type="presParOf" srcId="{015D30B1-97AF-4312-B1DC-6EBBFA19659E}" destId="{0B928FCC-E407-4807-BB11-80FC9FAED1DE}" srcOrd="0" destOrd="0" presId="urn:microsoft.com/office/officeart/2008/layout/BendingPictureCaption"/>
    <dgm:cxn modelId="{64E572D2-680E-468D-BDA3-EE773F089473}" type="presParOf" srcId="{0B928FCC-E407-4807-BB11-80FC9FAED1DE}" destId="{AAD6C4C4-7F65-4BEE-B004-1B4FDF2165A2}" srcOrd="0" destOrd="0" presId="urn:microsoft.com/office/officeart/2008/layout/BendingPictureCaption"/>
    <dgm:cxn modelId="{18D7DECF-E97A-4FB0-A42D-2D7597078D95}" type="presParOf" srcId="{0B928FCC-E407-4807-BB11-80FC9FAED1DE}" destId="{BD4C2DA7-1057-40AC-8839-9C618FCA5C0F}" srcOrd="1" destOrd="0" presId="urn:microsoft.com/office/officeart/2008/layout/BendingPictureCaption"/>
  </dgm:cxnLst>
  <dgm:bg/>
  <dgm:whole/>
  <dgm:extLst>
    <a:ext uri="http://schemas.microsoft.com/office/drawing/2008/diagram">
      <dsp:dataModelExt xmlns:dsp="http://schemas.microsoft.com/office/drawing/2008/diagram" xmlns="" relId="rId1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E07C138-8883-4477-BF4F-51330DEA307B}" type="doc">
      <dgm:prSet loTypeId="urn:microsoft.com/office/officeart/2008/layout/BendingPictureCaption" loCatId="picture" qsTypeId="urn:microsoft.com/office/officeart/2005/8/quickstyle/simple1#7" qsCatId="simple" csTypeId="urn:microsoft.com/office/officeart/2005/8/colors/accent1_2#7" csCatId="accent1" phldr="1"/>
      <dgm:spPr/>
    </dgm:pt>
    <dgm:pt modelId="{2478C739-2A18-4A22-B006-4C130D9FB0FB}">
      <dgm:prSet phldrT="[Текст]"/>
      <dgm:spPr/>
      <dgm:t>
        <a:bodyPr/>
        <a:lstStyle/>
        <a:p>
          <a:r>
            <a:rPr lang="uk-UA" dirty="0" smtClean="0"/>
            <a:t>Гінекологічне відділення</a:t>
          </a:r>
          <a:endParaRPr lang="ru-RU" dirty="0"/>
        </a:p>
      </dgm:t>
    </dgm:pt>
    <dgm:pt modelId="{AC0F8C26-6296-4ADA-BD01-905AF3395BCF}" type="parTrans" cxnId="{0D475107-0FDC-4FC2-A00B-CE323D321126}">
      <dgm:prSet/>
      <dgm:spPr/>
      <dgm:t>
        <a:bodyPr/>
        <a:lstStyle/>
        <a:p>
          <a:endParaRPr lang="ru-RU"/>
        </a:p>
      </dgm:t>
    </dgm:pt>
    <dgm:pt modelId="{B6BE5074-F0F3-46B9-92B3-4B50D4799792}" type="sibTrans" cxnId="{0D475107-0FDC-4FC2-A00B-CE323D321126}">
      <dgm:prSet/>
      <dgm:spPr/>
      <dgm:t>
        <a:bodyPr/>
        <a:lstStyle/>
        <a:p>
          <a:endParaRPr lang="ru-RU"/>
        </a:p>
      </dgm:t>
    </dgm:pt>
    <dgm:pt modelId="{31D7690F-41B7-4EB9-90F5-5FA25DC015D7}" type="pres">
      <dgm:prSet presAssocID="{0E07C138-8883-4477-BF4F-51330DEA307B}" presName="diagram" presStyleCnt="0">
        <dgm:presLayoutVars>
          <dgm:dir/>
        </dgm:presLayoutVars>
      </dgm:prSet>
      <dgm:spPr/>
    </dgm:pt>
    <dgm:pt modelId="{29F1F606-8BC6-4D82-81F9-E6F9A964636E}" type="pres">
      <dgm:prSet presAssocID="{2478C739-2A18-4A22-B006-4C130D9FB0FB}" presName="composite" presStyleCnt="0"/>
      <dgm:spPr/>
    </dgm:pt>
    <dgm:pt modelId="{B0D912AE-F906-46C5-8937-345F20DEAD3A}" type="pres">
      <dgm:prSet presAssocID="{2478C739-2A18-4A22-B006-4C130D9FB0FB}" presName="Image" presStyleLbl="bgShp" presStyleIdx="0" presStyleCnt="1"/>
      <dgm:spPr>
        <a:blipFill>
          <a:blip xmlns:r="http://schemas.openxmlformats.org/officeDocument/2006/relationships" r:embed="rId1" cstate="print">
            <a:extLst/>
          </a:blip>
          <a:srcRect/>
          <a:stretch>
            <a:fillRect t="-1000" b="-1000"/>
          </a:stretch>
        </a:blipFill>
      </dgm:spPr>
    </dgm:pt>
    <dgm:pt modelId="{6B3D1227-F0C3-46B9-A9F3-5259AF38C569}" type="pres">
      <dgm:prSet presAssocID="{2478C739-2A18-4A22-B006-4C130D9FB0FB}" presName="Parent" presStyleLbl="node0" presStyleIdx="0" presStyleCnt="1">
        <dgm:presLayoutVars>
          <dgm:bulletEnabled val="1"/>
        </dgm:presLayoutVars>
      </dgm:prSet>
      <dgm:spPr/>
      <dgm:t>
        <a:bodyPr/>
        <a:lstStyle/>
        <a:p>
          <a:endParaRPr lang="ru-RU"/>
        </a:p>
      </dgm:t>
    </dgm:pt>
  </dgm:ptLst>
  <dgm:cxnLst>
    <dgm:cxn modelId="{390B0B6C-4D89-432C-9D05-AF5B695842D2}" type="presOf" srcId="{2478C739-2A18-4A22-B006-4C130D9FB0FB}" destId="{6B3D1227-F0C3-46B9-A9F3-5259AF38C569}" srcOrd="0" destOrd="0" presId="urn:microsoft.com/office/officeart/2008/layout/BendingPictureCaption"/>
    <dgm:cxn modelId="{0D475107-0FDC-4FC2-A00B-CE323D321126}" srcId="{0E07C138-8883-4477-BF4F-51330DEA307B}" destId="{2478C739-2A18-4A22-B006-4C130D9FB0FB}" srcOrd="0" destOrd="0" parTransId="{AC0F8C26-6296-4ADA-BD01-905AF3395BCF}" sibTransId="{B6BE5074-F0F3-46B9-92B3-4B50D4799792}"/>
    <dgm:cxn modelId="{D3FB0992-E858-4946-83A5-FD4A3F94AE1D}" type="presOf" srcId="{0E07C138-8883-4477-BF4F-51330DEA307B}" destId="{31D7690F-41B7-4EB9-90F5-5FA25DC015D7}" srcOrd="0" destOrd="0" presId="urn:microsoft.com/office/officeart/2008/layout/BendingPictureCaption"/>
    <dgm:cxn modelId="{873ECB95-A072-486A-874A-E8A0939BC8DA}" type="presParOf" srcId="{31D7690F-41B7-4EB9-90F5-5FA25DC015D7}" destId="{29F1F606-8BC6-4D82-81F9-E6F9A964636E}" srcOrd="0" destOrd="0" presId="urn:microsoft.com/office/officeart/2008/layout/BendingPictureCaption"/>
    <dgm:cxn modelId="{CCAB6C04-A200-4BB4-B7A6-1073DF2BFA81}" type="presParOf" srcId="{29F1F606-8BC6-4D82-81F9-E6F9A964636E}" destId="{B0D912AE-F906-46C5-8937-345F20DEAD3A}" srcOrd="0" destOrd="0" presId="urn:microsoft.com/office/officeart/2008/layout/BendingPictureCaption"/>
    <dgm:cxn modelId="{AB112EB6-C7D8-4B6F-B4ED-45BDA7F6BE1D}" type="presParOf" srcId="{29F1F606-8BC6-4D82-81F9-E6F9A964636E}" destId="{6B3D1227-F0C3-46B9-A9F3-5259AF38C569}" srcOrd="1" destOrd="0" presId="urn:microsoft.com/office/officeart/2008/layout/BendingPictureCaption"/>
  </dgm:cxnLst>
  <dgm:bg/>
  <dgm:whole/>
  <dgm:extLst>
    <a:ext uri="http://schemas.microsoft.com/office/drawing/2008/diagram">
      <dsp:dataModelExt xmlns:dsp="http://schemas.microsoft.com/office/drawing/2008/diagram" xmlns="" relId="rId21"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FC822517-0AC3-433C-9568-028FC050C85C}" type="doc">
      <dgm:prSet loTypeId="urn:microsoft.com/office/officeart/2008/layout/BendingPictureCaption" loCatId="picture" qsTypeId="urn:microsoft.com/office/officeart/2005/8/quickstyle/simple1#8" qsCatId="simple" csTypeId="urn:microsoft.com/office/officeart/2005/8/colors/accent1_2#8" csCatId="accent1" phldr="1"/>
      <dgm:spPr/>
    </dgm:pt>
    <dgm:pt modelId="{116A5343-B532-49B2-A046-023A6504038B}">
      <dgm:prSet phldrT="[Текст]"/>
      <dgm:spPr/>
      <dgm:t>
        <a:bodyPr/>
        <a:lstStyle/>
        <a:p>
          <a:r>
            <a:rPr lang="uk-UA" dirty="0" smtClean="0"/>
            <a:t>Онкологічне відділення</a:t>
          </a:r>
          <a:endParaRPr lang="ru-RU" dirty="0"/>
        </a:p>
      </dgm:t>
    </dgm:pt>
    <dgm:pt modelId="{FDC7E09A-0D36-441C-8CA1-C518E7660F30}" type="parTrans" cxnId="{F5341B23-8A6A-47EA-9998-8B5E59196BE8}">
      <dgm:prSet/>
      <dgm:spPr/>
      <dgm:t>
        <a:bodyPr/>
        <a:lstStyle/>
        <a:p>
          <a:endParaRPr lang="ru-RU"/>
        </a:p>
      </dgm:t>
    </dgm:pt>
    <dgm:pt modelId="{6819F123-5748-432E-8EEB-C59FA5E4FF50}" type="sibTrans" cxnId="{F5341B23-8A6A-47EA-9998-8B5E59196BE8}">
      <dgm:prSet/>
      <dgm:spPr/>
      <dgm:t>
        <a:bodyPr/>
        <a:lstStyle/>
        <a:p>
          <a:endParaRPr lang="ru-RU"/>
        </a:p>
      </dgm:t>
    </dgm:pt>
    <dgm:pt modelId="{80B037F7-6CE2-442B-829B-A2D91A00AD5C}" type="pres">
      <dgm:prSet presAssocID="{FC822517-0AC3-433C-9568-028FC050C85C}" presName="diagram" presStyleCnt="0">
        <dgm:presLayoutVars>
          <dgm:dir/>
        </dgm:presLayoutVars>
      </dgm:prSet>
      <dgm:spPr/>
    </dgm:pt>
    <dgm:pt modelId="{050E26D8-1F33-4DF8-AD9D-75B7B80B232A}" type="pres">
      <dgm:prSet presAssocID="{116A5343-B532-49B2-A046-023A6504038B}" presName="composite" presStyleCnt="0"/>
      <dgm:spPr/>
    </dgm:pt>
    <dgm:pt modelId="{61B6E587-1B89-427B-96AD-3109A167D937}" type="pres">
      <dgm:prSet presAssocID="{116A5343-B532-49B2-A046-023A6504038B}" presName="Image" presStyleLbl="bgShp" presStyleIdx="0" presStyleCnt="1"/>
      <dgm:spPr>
        <a:blipFill>
          <a:blip xmlns:r="http://schemas.openxmlformats.org/officeDocument/2006/relationships" r:embed="rId1" cstate="print">
            <a:extLst/>
          </a:blip>
          <a:srcRect/>
          <a:stretch>
            <a:fillRect t="-1000" b="-1000"/>
          </a:stretch>
        </a:blipFill>
      </dgm:spPr>
    </dgm:pt>
    <dgm:pt modelId="{59BAF799-AFF0-4017-A721-6AAD58812DBE}" type="pres">
      <dgm:prSet presAssocID="{116A5343-B532-49B2-A046-023A6504038B}" presName="Parent" presStyleLbl="node0" presStyleIdx="0" presStyleCnt="1">
        <dgm:presLayoutVars>
          <dgm:bulletEnabled val="1"/>
        </dgm:presLayoutVars>
      </dgm:prSet>
      <dgm:spPr/>
      <dgm:t>
        <a:bodyPr/>
        <a:lstStyle/>
        <a:p>
          <a:endParaRPr lang="ru-RU"/>
        </a:p>
      </dgm:t>
    </dgm:pt>
  </dgm:ptLst>
  <dgm:cxnLst>
    <dgm:cxn modelId="{F5341B23-8A6A-47EA-9998-8B5E59196BE8}" srcId="{FC822517-0AC3-433C-9568-028FC050C85C}" destId="{116A5343-B532-49B2-A046-023A6504038B}" srcOrd="0" destOrd="0" parTransId="{FDC7E09A-0D36-441C-8CA1-C518E7660F30}" sibTransId="{6819F123-5748-432E-8EEB-C59FA5E4FF50}"/>
    <dgm:cxn modelId="{9F18F4A3-49F9-449A-AB6A-930B08E3431D}" type="presOf" srcId="{FC822517-0AC3-433C-9568-028FC050C85C}" destId="{80B037F7-6CE2-442B-829B-A2D91A00AD5C}" srcOrd="0" destOrd="0" presId="urn:microsoft.com/office/officeart/2008/layout/BendingPictureCaption"/>
    <dgm:cxn modelId="{76537502-C033-4E1D-9D81-C476667A7204}" type="presOf" srcId="{116A5343-B532-49B2-A046-023A6504038B}" destId="{59BAF799-AFF0-4017-A721-6AAD58812DBE}" srcOrd="0" destOrd="0" presId="urn:microsoft.com/office/officeart/2008/layout/BendingPictureCaption"/>
    <dgm:cxn modelId="{B919D760-CA0A-4B2D-8CBA-3D22CD9F9A1C}" type="presParOf" srcId="{80B037F7-6CE2-442B-829B-A2D91A00AD5C}" destId="{050E26D8-1F33-4DF8-AD9D-75B7B80B232A}" srcOrd="0" destOrd="0" presId="urn:microsoft.com/office/officeart/2008/layout/BendingPictureCaption"/>
    <dgm:cxn modelId="{009EE3E1-02F8-419D-96BC-58BA0C8BA4FC}" type="presParOf" srcId="{050E26D8-1F33-4DF8-AD9D-75B7B80B232A}" destId="{61B6E587-1B89-427B-96AD-3109A167D937}" srcOrd="0" destOrd="0" presId="urn:microsoft.com/office/officeart/2008/layout/BendingPictureCaption"/>
    <dgm:cxn modelId="{C01DC735-83D1-46D0-815C-62CA2B5A7926}" type="presParOf" srcId="{050E26D8-1F33-4DF8-AD9D-75B7B80B232A}" destId="{59BAF799-AFF0-4017-A721-6AAD58812DBE}" srcOrd="1" destOrd="0" presId="urn:microsoft.com/office/officeart/2008/layout/BendingPictureCaption"/>
  </dgm:cxnLst>
  <dgm:bg/>
  <dgm:whole/>
  <dgm:extLst>
    <a:ext uri="http://schemas.microsoft.com/office/drawing/2008/diagram">
      <dsp:dataModelExt xmlns:dsp="http://schemas.microsoft.com/office/drawing/2008/diagram" xmlns="" relId="rId2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95EE9F0-2B0D-423F-98D9-0B085345D0EB}">
      <dsp:nvSpPr>
        <dsp:cNvPr id="0" name=""/>
        <dsp:cNvSpPr/>
      </dsp:nvSpPr>
      <dsp:spPr>
        <a:xfrm>
          <a:off x="8547072" y="0"/>
          <a:ext cx="3328685" cy="2798614"/>
        </a:xfrm>
        <a:prstGeom prst="rect">
          <a:avLst/>
        </a:prstGeom>
        <a:blipFill rotWithShape="1">
          <a:blip xmlns:r="http://schemas.openxmlformats.org/officeDocument/2006/relationships" r:embed="rId1" cstate="print">
            <a:extLst/>
          </a:blip>
          <a:srcRect/>
          <a:stretch>
            <a:fillRect l="-6000" r="-6000"/>
          </a:stretch>
        </a:blip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8597829-F67B-47C2-BF1B-5D9E3FD04BC1}">
      <dsp:nvSpPr>
        <dsp:cNvPr id="0" name=""/>
        <dsp:cNvSpPr/>
      </dsp:nvSpPr>
      <dsp:spPr>
        <a:xfrm>
          <a:off x="627260" y="183148"/>
          <a:ext cx="7153276" cy="1534494"/>
        </a:xfrm>
        <a:prstGeom prst="rect">
          <a:avLst/>
        </a:prstGeom>
        <a:solidFill>
          <a:schemeClr val="accent1">
            <a:hueOff val="0"/>
            <a:satOff val="0"/>
            <a:lumOff val="0"/>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1450" tIns="171450" rIns="171450" bIns="171450" numCol="1" spcCol="1270" anchor="ctr" anchorCtr="0">
          <a:noAutofit/>
        </a:bodyPr>
        <a:lstStyle/>
        <a:p>
          <a:pPr lvl="0" algn="ctr" defTabSz="2000250">
            <a:lnSpc>
              <a:spcPct val="90000"/>
            </a:lnSpc>
            <a:spcBef>
              <a:spcPct val="0"/>
            </a:spcBef>
            <a:spcAft>
              <a:spcPct val="35000"/>
            </a:spcAft>
          </a:pPr>
          <a:r>
            <a:rPr lang="uk-UA" sz="4500" kern="1200" dirty="0" smtClean="0"/>
            <a:t>Комунальна Лубенська центральна міська лікарня</a:t>
          </a:r>
          <a:endParaRPr lang="ru-RU" sz="4500" kern="1200" dirty="0"/>
        </a:p>
      </dsp:txBody>
      <dsp:txXfrm>
        <a:off x="627260" y="183148"/>
        <a:ext cx="7153276" cy="1534494"/>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2D8AA76-E546-47B2-9596-33E078855295}">
      <dsp:nvSpPr>
        <dsp:cNvPr id="0" name=""/>
        <dsp:cNvSpPr/>
      </dsp:nvSpPr>
      <dsp:spPr>
        <a:xfrm>
          <a:off x="3574622" y="2282775"/>
          <a:ext cx="3631247" cy="2317967"/>
        </a:xfrm>
        <a:prstGeom prst="ellipse">
          <a:avLst/>
        </a:prstGeom>
        <a:solidFill>
          <a:schemeClr val="accent1">
            <a:hueOff val="0"/>
            <a:satOff val="0"/>
            <a:lumOff val="0"/>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uk-UA" sz="2200" b="1" kern="1200" dirty="0" smtClean="0">
              <a:solidFill>
                <a:schemeClr val="bg1"/>
              </a:solidFill>
            </a:rPr>
            <a:t>Комплексний підхід для надання медичної допомоги відділенням невідкладних станів</a:t>
          </a:r>
          <a:endParaRPr lang="ru-RU" sz="2200" b="1" kern="1200" dirty="0">
            <a:solidFill>
              <a:schemeClr val="bg1"/>
            </a:solidFill>
          </a:endParaRPr>
        </a:p>
      </dsp:txBody>
      <dsp:txXfrm>
        <a:off x="3574622" y="2282775"/>
        <a:ext cx="3631247" cy="2317967"/>
      </dsp:txXfrm>
    </dsp:sp>
    <dsp:sp modelId="{358E1C73-B0B5-4B8D-A849-F723635D583D}">
      <dsp:nvSpPr>
        <dsp:cNvPr id="0" name=""/>
        <dsp:cNvSpPr/>
      </dsp:nvSpPr>
      <dsp:spPr>
        <a:xfrm rot="16181074">
          <a:off x="5300800" y="1844915"/>
          <a:ext cx="164471" cy="57472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ru-RU" sz="1800" kern="1200" dirty="0"/>
        </a:p>
      </dsp:txBody>
      <dsp:txXfrm rot="16181074">
        <a:off x="5300800" y="1844915"/>
        <a:ext cx="164471" cy="574723"/>
      </dsp:txXfrm>
    </dsp:sp>
    <dsp:sp modelId="{DB6ECF62-4955-4815-A133-929A5D491CAB}">
      <dsp:nvSpPr>
        <dsp:cNvPr id="0" name=""/>
        <dsp:cNvSpPr/>
      </dsp:nvSpPr>
      <dsp:spPr>
        <a:xfrm>
          <a:off x="3685036" y="-126302"/>
          <a:ext cx="3382686" cy="2098771"/>
        </a:xfrm>
        <a:prstGeom prst="ellipse">
          <a:avLst/>
        </a:prstGeom>
        <a:solidFill>
          <a:schemeClr val="accent1">
            <a:hueOff val="0"/>
            <a:satOff val="0"/>
            <a:lumOff val="0"/>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uk-UA" sz="1800" kern="1200" dirty="0" smtClean="0"/>
            <a:t>Можливість швидкого обстеження (ЕКГ, УЗД, ендоскопія, рентген, КТ, ангіографія, МРТ, лабораторний блок</a:t>
          </a:r>
          <a:endParaRPr lang="ru-RU" sz="1800" kern="1200" dirty="0"/>
        </a:p>
      </dsp:txBody>
      <dsp:txXfrm>
        <a:off x="3685036" y="-126302"/>
        <a:ext cx="3382686" cy="2098771"/>
      </dsp:txXfrm>
    </dsp:sp>
    <dsp:sp modelId="{2EA016AA-E4EA-4450-8CCA-F70B51CCFDB5}">
      <dsp:nvSpPr>
        <dsp:cNvPr id="0" name=""/>
        <dsp:cNvSpPr/>
      </dsp:nvSpPr>
      <dsp:spPr>
        <a:xfrm rot="21423607">
          <a:off x="7359538" y="3043366"/>
          <a:ext cx="385407" cy="57472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ru-RU" sz="1800" kern="1200" dirty="0"/>
        </a:p>
      </dsp:txBody>
      <dsp:txXfrm rot="21423607">
        <a:off x="7359538" y="3043366"/>
        <a:ext cx="385407" cy="574723"/>
      </dsp:txXfrm>
    </dsp:sp>
    <dsp:sp modelId="{409FBEEF-9710-4AE9-A4EA-0465310370B2}">
      <dsp:nvSpPr>
        <dsp:cNvPr id="0" name=""/>
        <dsp:cNvSpPr/>
      </dsp:nvSpPr>
      <dsp:spPr>
        <a:xfrm>
          <a:off x="7924526" y="1801091"/>
          <a:ext cx="2788219" cy="2877842"/>
        </a:xfrm>
        <a:prstGeom prst="ellipse">
          <a:avLst/>
        </a:prstGeom>
        <a:solidFill>
          <a:schemeClr val="accent1">
            <a:hueOff val="0"/>
            <a:satOff val="0"/>
            <a:lumOff val="0"/>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uk-UA" sz="1800" kern="1200" dirty="0" smtClean="0"/>
            <a:t>Надання екстреної допомоги з необхідним оперативним втручанням згідно проведених обстежень</a:t>
          </a:r>
          <a:endParaRPr lang="ru-RU" sz="1800" kern="1200" dirty="0" smtClean="0"/>
        </a:p>
        <a:p>
          <a:pPr lvl="0" algn="ctr">
            <a:spcBef>
              <a:spcPct val="0"/>
            </a:spcBef>
          </a:pPr>
          <a:endParaRPr lang="ru-RU" sz="1800" kern="1200" dirty="0"/>
        </a:p>
      </dsp:txBody>
      <dsp:txXfrm>
        <a:off x="7924526" y="1801091"/>
        <a:ext cx="2788219" cy="2877842"/>
      </dsp:txXfrm>
    </dsp:sp>
    <dsp:sp modelId="{AC533A60-5F30-4927-9968-EC197134BEF4}">
      <dsp:nvSpPr>
        <dsp:cNvPr id="0" name=""/>
        <dsp:cNvSpPr/>
      </dsp:nvSpPr>
      <dsp:spPr>
        <a:xfrm rot="5421532">
          <a:off x="5341233" y="4388921"/>
          <a:ext cx="82561" cy="57472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ru-RU" sz="1800" kern="1200" dirty="0"/>
        </a:p>
      </dsp:txBody>
      <dsp:txXfrm rot="5421532">
        <a:off x="5341233" y="4388921"/>
        <a:ext cx="82561" cy="574723"/>
      </dsp:txXfrm>
    </dsp:sp>
    <dsp:sp modelId="{CEFA4F65-1517-4048-88A8-23EA49574637}">
      <dsp:nvSpPr>
        <dsp:cNvPr id="0" name=""/>
        <dsp:cNvSpPr/>
      </dsp:nvSpPr>
      <dsp:spPr>
        <a:xfrm>
          <a:off x="3577098" y="4756502"/>
          <a:ext cx="3598562" cy="1798309"/>
        </a:xfrm>
        <a:prstGeom prst="ellipse">
          <a:avLst/>
        </a:prstGeom>
        <a:solidFill>
          <a:schemeClr val="accent1">
            <a:hueOff val="0"/>
            <a:satOff val="0"/>
            <a:lumOff val="0"/>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488950">
            <a:lnSpc>
              <a:spcPct val="90000"/>
            </a:lnSpc>
            <a:spcBef>
              <a:spcPct val="0"/>
            </a:spcBef>
            <a:spcAft>
              <a:spcPct val="35000"/>
            </a:spcAft>
          </a:pPr>
          <a:r>
            <a:rPr lang="uk-UA" sz="2000" kern="1200" dirty="0" smtClean="0"/>
            <a:t>Телемедичне обслуговування</a:t>
          </a:r>
          <a:endParaRPr lang="ru-RU" sz="1400" kern="1200" dirty="0"/>
        </a:p>
      </dsp:txBody>
      <dsp:txXfrm>
        <a:off x="3577098" y="4756502"/>
        <a:ext cx="3598562" cy="1798309"/>
      </dsp:txXfrm>
    </dsp:sp>
    <dsp:sp modelId="{3339E661-2C95-472A-BF48-9B14E4E86C36}">
      <dsp:nvSpPr>
        <dsp:cNvPr id="0" name=""/>
        <dsp:cNvSpPr/>
      </dsp:nvSpPr>
      <dsp:spPr>
        <a:xfrm rot="10964983">
          <a:off x="3049242" y="3050971"/>
          <a:ext cx="375164" cy="57472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ru-RU" sz="1800" kern="1200" dirty="0"/>
        </a:p>
      </dsp:txBody>
      <dsp:txXfrm rot="10964983">
        <a:off x="3049242" y="3050971"/>
        <a:ext cx="375164" cy="574723"/>
      </dsp:txXfrm>
    </dsp:sp>
    <dsp:sp modelId="{641AE8E6-2A3C-4ABE-94F0-C3AE4CA8051B}">
      <dsp:nvSpPr>
        <dsp:cNvPr id="0" name=""/>
        <dsp:cNvSpPr/>
      </dsp:nvSpPr>
      <dsp:spPr>
        <a:xfrm>
          <a:off x="82862" y="1875236"/>
          <a:ext cx="2791482" cy="2757303"/>
        </a:xfrm>
        <a:prstGeom prst="ellipse">
          <a:avLst/>
        </a:prstGeom>
        <a:solidFill>
          <a:schemeClr val="accent1">
            <a:hueOff val="0"/>
            <a:satOff val="0"/>
            <a:lumOff val="0"/>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uk-UA" sz="1800" kern="1200" dirty="0" smtClean="0"/>
            <a:t>Можливість ефективної співпраці відділення невідкладних станів та служби ЕМД та МК</a:t>
          </a:r>
          <a:endParaRPr lang="ru-RU" sz="1800" kern="1200" dirty="0"/>
        </a:p>
      </dsp:txBody>
      <dsp:txXfrm>
        <a:off x="82862" y="1875236"/>
        <a:ext cx="2791482" cy="2757303"/>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D05B9EE-FFAF-41B8-9EDE-D9170D8BF557}">
      <dsp:nvSpPr>
        <dsp:cNvPr id="0" name=""/>
        <dsp:cNvSpPr/>
      </dsp:nvSpPr>
      <dsp:spPr>
        <a:xfrm>
          <a:off x="0" y="918359"/>
          <a:ext cx="9601200" cy="277200"/>
        </a:xfrm>
        <a:prstGeom prst="rect">
          <a:avLst/>
        </a:prstGeom>
        <a:solidFill>
          <a:schemeClr val="lt1">
            <a:alpha val="90000"/>
            <a:hueOff val="0"/>
            <a:satOff val="0"/>
            <a:lumOff val="0"/>
            <a:alphaOff val="0"/>
          </a:schemeClr>
        </a:solidFill>
        <a:ln w="34925" cap="flat" cmpd="sng" algn="in">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E7C8296-B09D-4CDA-9C56-4D562DA5885D}">
      <dsp:nvSpPr>
        <dsp:cNvPr id="0" name=""/>
        <dsp:cNvSpPr/>
      </dsp:nvSpPr>
      <dsp:spPr>
        <a:xfrm>
          <a:off x="479591" y="120687"/>
          <a:ext cx="6714276" cy="960031"/>
        </a:xfrm>
        <a:prstGeom prst="roundRect">
          <a:avLst/>
        </a:prstGeom>
        <a:solidFill>
          <a:schemeClr val="accent1">
            <a:hueOff val="0"/>
            <a:satOff val="0"/>
            <a:lumOff val="0"/>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32" tIns="0" rIns="254032" bIns="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uk-UA" sz="2000" kern="1200" dirty="0" smtClean="0"/>
            <a:t>Головна мета: створення сучасного відділення допомоги пацієнтам невідкладних станів.</a:t>
          </a:r>
          <a:endParaRPr lang="ru-RU" sz="2000" kern="1200" dirty="0" smtClean="0"/>
        </a:p>
      </dsp:txBody>
      <dsp:txXfrm>
        <a:off x="479591" y="120687"/>
        <a:ext cx="6714276" cy="960031"/>
      </dsp:txXfrm>
    </dsp:sp>
    <dsp:sp modelId="{F98483C3-0B2D-429F-B881-4C1123D5BC66}">
      <dsp:nvSpPr>
        <dsp:cNvPr id="0" name=""/>
        <dsp:cNvSpPr/>
      </dsp:nvSpPr>
      <dsp:spPr>
        <a:xfrm>
          <a:off x="0" y="1806258"/>
          <a:ext cx="9601200" cy="277200"/>
        </a:xfrm>
        <a:prstGeom prst="rect">
          <a:avLst/>
        </a:prstGeom>
        <a:solidFill>
          <a:schemeClr val="lt1">
            <a:alpha val="90000"/>
            <a:hueOff val="0"/>
            <a:satOff val="0"/>
            <a:lumOff val="0"/>
            <a:alphaOff val="0"/>
          </a:schemeClr>
        </a:solidFill>
        <a:ln w="34925" cap="flat" cmpd="sng" algn="in">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56D3042-F869-46BE-8F48-5E8BDD91B05E}">
      <dsp:nvSpPr>
        <dsp:cNvPr id="0" name=""/>
        <dsp:cNvSpPr/>
      </dsp:nvSpPr>
      <dsp:spPr>
        <a:xfrm>
          <a:off x="479591" y="1254959"/>
          <a:ext cx="6714276" cy="713659"/>
        </a:xfrm>
        <a:prstGeom prst="roundRect">
          <a:avLst/>
        </a:prstGeom>
        <a:solidFill>
          <a:schemeClr val="accent1">
            <a:hueOff val="0"/>
            <a:satOff val="0"/>
            <a:lumOff val="0"/>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32" tIns="0" rIns="254032" bIns="0" numCol="1" spcCol="1270" anchor="ctr" anchorCtr="0">
          <a:noAutofit/>
        </a:bodyPr>
        <a:lstStyle/>
        <a:p>
          <a:pPr lvl="0" algn="l" defTabSz="889000">
            <a:lnSpc>
              <a:spcPct val="90000"/>
            </a:lnSpc>
            <a:spcBef>
              <a:spcPct val="0"/>
            </a:spcBef>
            <a:spcAft>
              <a:spcPct val="35000"/>
            </a:spcAft>
          </a:pPr>
          <a:r>
            <a:rPr lang="uk-UA" sz="2000" kern="1200" dirty="0" smtClean="0"/>
            <a:t>Обслуговувати широкі верстви населення</a:t>
          </a:r>
          <a:endParaRPr lang="ru-RU" sz="2000" kern="1200" dirty="0"/>
        </a:p>
      </dsp:txBody>
      <dsp:txXfrm>
        <a:off x="479591" y="1254959"/>
        <a:ext cx="6714276" cy="713659"/>
      </dsp:txXfrm>
    </dsp:sp>
    <dsp:sp modelId="{8BE893B2-2005-46E5-ACE5-C9768D7A4846}">
      <dsp:nvSpPr>
        <dsp:cNvPr id="0" name=""/>
        <dsp:cNvSpPr/>
      </dsp:nvSpPr>
      <dsp:spPr>
        <a:xfrm>
          <a:off x="0" y="2724779"/>
          <a:ext cx="9601200" cy="277200"/>
        </a:xfrm>
        <a:prstGeom prst="rect">
          <a:avLst/>
        </a:prstGeom>
        <a:solidFill>
          <a:schemeClr val="lt1">
            <a:alpha val="90000"/>
            <a:hueOff val="0"/>
            <a:satOff val="0"/>
            <a:lumOff val="0"/>
            <a:alphaOff val="0"/>
          </a:schemeClr>
        </a:solidFill>
        <a:ln w="34925" cap="flat" cmpd="sng" algn="in">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CBF65FF-6D96-4082-9694-55A9CD71982B}">
      <dsp:nvSpPr>
        <dsp:cNvPr id="0" name=""/>
        <dsp:cNvSpPr/>
      </dsp:nvSpPr>
      <dsp:spPr>
        <a:xfrm>
          <a:off x="479591" y="2142858"/>
          <a:ext cx="6714276" cy="744280"/>
        </a:xfrm>
        <a:prstGeom prst="roundRect">
          <a:avLst/>
        </a:prstGeom>
        <a:solidFill>
          <a:schemeClr val="accent1">
            <a:hueOff val="0"/>
            <a:satOff val="0"/>
            <a:lumOff val="0"/>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32" tIns="0" rIns="254032" bIns="0" numCol="1" spcCol="1270" anchor="ctr" anchorCtr="0">
          <a:noAutofit/>
        </a:bodyPr>
        <a:lstStyle/>
        <a:p>
          <a:pPr lvl="0" algn="l" defTabSz="889000">
            <a:lnSpc>
              <a:spcPct val="90000"/>
            </a:lnSpc>
            <a:spcBef>
              <a:spcPct val="0"/>
            </a:spcBef>
            <a:spcAft>
              <a:spcPct val="35000"/>
            </a:spcAft>
          </a:pPr>
          <a:r>
            <a:rPr lang="uk-UA" sz="2000" kern="1200" dirty="0" smtClean="0"/>
            <a:t>Забезпечити населенню доступ до якісної медичної допомоги.</a:t>
          </a:r>
          <a:endParaRPr lang="ru-RU" sz="2000" kern="1200" dirty="0"/>
        </a:p>
      </dsp:txBody>
      <dsp:txXfrm>
        <a:off x="479591" y="2142858"/>
        <a:ext cx="6714276" cy="744280"/>
      </dsp:txXfrm>
    </dsp:sp>
    <dsp:sp modelId="{241B3D65-0B19-49E6-9C20-1A813DA33523}">
      <dsp:nvSpPr>
        <dsp:cNvPr id="0" name=""/>
        <dsp:cNvSpPr/>
      </dsp:nvSpPr>
      <dsp:spPr>
        <a:xfrm>
          <a:off x="0" y="3730767"/>
          <a:ext cx="9601200" cy="277200"/>
        </a:xfrm>
        <a:prstGeom prst="rect">
          <a:avLst/>
        </a:prstGeom>
        <a:solidFill>
          <a:schemeClr val="lt1">
            <a:alpha val="90000"/>
            <a:hueOff val="0"/>
            <a:satOff val="0"/>
            <a:lumOff val="0"/>
            <a:alphaOff val="0"/>
          </a:schemeClr>
        </a:solidFill>
        <a:ln w="34925" cap="flat" cmpd="sng" algn="in">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91CE715-6BD2-4E5A-A0E3-D53C95AE5FBF}">
      <dsp:nvSpPr>
        <dsp:cNvPr id="0" name=""/>
        <dsp:cNvSpPr/>
      </dsp:nvSpPr>
      <dsp:spPr>
        <a:xfrm>
          <a:off x="479591" y="3061379"/>
          <a:ext cx="6714276" cy="831747"/>
        </a:xfrm>
        <a:prstGeom prst="roundRect">
          <a:avLst/>
        </a:prstGeom>
        <a:solidFill>
          <a:schemeClr val="accent1">
            <a:hueOff val="0"/>
            <a:satOff val="0"/>
            <a:lumOff val="0"/>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32" tIns="0" rIns="254032" bIns="0" numCol="1" spcCol="1270" anchor="ctr" anchorCtr="0">
          <a:noAutofit/>
        </a:bodyPr>
        <a:lstStyle/>
        <a:p>
          <a:pPr lvl="0" algn="l" defTabSz="889000">
            <a:lnSpc>
              <a:spcPct val="90000"/>
            </a:lnSpc>
            <a:spcBef>
              <a:spcPct val="0"/>
            </a:spcBef>
            <a:spcAft>
              <a:spcPct val="35000"/>
            </a:spcAft>
          </a:pPr>
          <a:r>
            <a:rPr lang="uk-UA" sz="2000" kern="1200" dirty="0" smtClean="0"/>
            <a:t>Надання своєчасного та повноцінного обстеження ургентним хворим</a:t>
          </a:r>
          <a:endParaRPr lang="ru-RU" sz="2000" kern="1200" dirty="0"/>
        </a:p>
      </dsp:txBody>
      <dsp:txXfrm>
        <a:off x="479591" y="3061379"/>
        <a:ext cx="6714276" cy="831747"/>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DEF847E-E6F0-46BB-95A5-BE3939F5CB95}">
      <dsp:nvSpPr>
        <dsp:cNvPr id="0" name=""/>
        <dsp:cNvSpPr/>
      </dsp:nvSpPr>
      <dsp:spPr>
        <a:xfrm>
          <a:off x="26920" y="0"/>
          <a:ext cx="2768656" cy="2046026"/>
        </a:xfrm>
        <a:prstGeom prst="rect">
          <a:avLst/>
        </a:prstGeom>
        <a:blipFill>
          <a:blip xmlns:r="http://schemas.openxmlformats.org/officeDocument/2006/relationships" r:embed="rId1"/>
          <a:srcRect/>
          <a:stretch>
            <a:fillRect t="-1000" b="-1000"/>
          </a:stretch>
        </a:blipFill>
        <a:ln>
          <a:noFill/>
        </a:ln>
        <a:effectLst/>
      </dsp:spPr>
      <dsp:style>
        <a:lnRef idx="0">
          <a:scrgbClr r="0" g="0" b="0"/>
        </a:lnRef>
        <a:fillRef idx="1">
          <a:scrgbClr r="0" g="0" b="0"/>
        </a:fillRef>
        <a:effectRef idx="0">
          <a:scrgbClr r="0" g="0" b="0"/>
        </a:effectRef>
        <a:fontRef idx="minor"/>
      </dsp:style>
    </dsp:sp>
    <dsp:sp modelId="{E431D636-A17C-486A-8874-3B84008F001E}">
      <dsp:nvSpPr>
        <dsp:cNvPr id="0" name=""/>
        <dsp:cNvSpPr/>
      </dsp:nvSpPr>
      <dsp:spPr>
        <a:xfrm>
          <a:off x="586542" y="1675043"/>
          <a:ext cx="2385757" cy="573337"/>
        </a:xfrm>
        <a:prstGeom prst="rect">
          <a:avLst/>
        </a:prstGeom>
        <a:solidFill>
          <a:schemeClr val="accent1">
            <a:hueOff val="0"/>
            <a:satOff val="0"/>
            <a:lumOff val="0"/>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385" tIns="32385" rIns="32385" bIns="32385" numCol="1" spcCol="1270" anchor="ctr" anchorCtr="0">
          <a:noAutofit/>
        </a:bodyPr>
        <a:lstStyle/>
        <a:p>
          <a:pPr lvl="0" algn="ctr" defTabSz="755650">
            <a:lnSpc>
              <a:spcPct val="90000"/>
            </a:lnSpc>
            <a:spcBef>
              <a:spcPct val="0"/>
            </a:spcBef>
            <a:spcAft>
              <a:spcPct val="5000"/>
            </a:spcAft>
          </a:pPr>
          <a:r>
            <a:rPr lang="uk-UA" sz="1700" kern="1200" dirty="0" smtClean="0"/>
            <a:t>Відділення анестезіології та інтенсивної терапії</a:t>
          </a:r>
          <a:endParaRPr lang="ru-RU" sz="1700" kern="1200" dirty="0"/>
        </a:p>
      </dsp:txBody>
      <dsp:txXfrm>
        <a:off x="586542" y="1675043"/>
        <a:ext cx="2385757" cy="573337"/>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BEBB8ED-4F6E-48DB-99C2-CA8FF7FBEB54}">
      <dsp:nvSpPr>
        <dsp:cNvPr id="0" name=""/>
        <dsp:cNvSpPr/>
      </dsp:nvSpPr>
      <dsp:spPr>
        <a:xfrm>
          <a:off x="26985" y="0"/>
          <a:ext cx="2775318" cy="2050949"/>
        </a:xfrm>
        <a:prstGeom prst="rect">
          <a:avLst/>
        </a:prstGeom>
        <a:blipFill>
          <a:blip xmlns:r="http://schemas.openxmlformats.org/officeDocument/2006/relationships" r:embed="rId1"/>
          <a:srcRect/>
          <a:stretch>
            <a:fillRect t="-1000" b="-1000"/>
          </a:stretch>
        </a:blipFill>
        <a:ln>
          <a:noFill/>
        </a:ln>
        <a:effectLst/>
      </dsp:spPr>
      <dsp:style>
        <a:lnRef idx="0">
          <a:scrgbClr r="0" g="0" b="0"/>
        </a:lnRef>
        <a:fillRef idx="1">
          <a:scrgbClr r="0" g="0" b="0"/>
        </a:fillRef>
        <a:effectRef idx="0">
          <a:scrgbClr r="0" g="0" b="0"/>
        </a:effectRef>
        <a:fontRef idx="minor"/>
      </dsp:style>
    </dsp:sp>
    <dsp:sp modelId="{FB006D80-D605-4156-98DC-F33E5B8D5527}">
      <dsp:nvSpPr>
        <dsp:cNvPr id="0" name=""/>
        <dsp:cNvSpPr/>
      </dsp:nvSpPr>
      <dsp:spPr>
        <a:xfrm>
          <a:off x="587953" y="1679074"/>
          <a:ext cx="2391497" cy="574716"/>
        </a:xfrm>
        <a:prstGeom prst="rect">
          <a:avLst/>
        </a:prstGeom>
        <a:solidFill>
          <a:schemeClr val="accent1">
            <a:hueOff val="0"/>
            <a:satOff val="0"/>
            <a:lumOff val="0"/>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889000">
            <a:lnSpc>
              <a:spcPct val="90000"/>
            </a:lnSpc>
            <a:spcBef>
              <a:spcPct val="0"/>
            </a:spcBef>
            <a:spcAft>
              <a:spcPct val="5000"/>
            </a:spcAft>
          </a:pPr>
          <a:r>
            <a:rPr lang="uk-UA" sz="2000" kern="1200" dirty="0" smtClean="0"/>
            <a:t>Хірургічне відділення</a:t>
          </a:r>
          <a:endParaRPr lang="ru-RU" sz="2000" kern="1200" dirty="0"/>
        </a:p>
      </dsp:txBody>
      <dsp:txXfrm>
        <a:off x="587953" y="1679074"/>
        <a:ext cx="2391497" cy="574716"/>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AD6C4C4-7F65-4BEE-B004-1B4FDF2165A2}">
      <dsp:nvSpPr>
        <dsp:cNvPr id="0" name=""/>
        <dsp:cNvSpPr/>
      </dsp:nvSpPr>
      <dsp:spPr>
        <a:xfrm>
          <a:off x="26474" y="0"/>
          <a:ext cx="2794377" cy="2065034"/>
        </a:xfrm>
        <a:prstGeom prst="rect">
          <a:avLst/>
        </a:prstGeom>
        <a:blipFill>
          <a:blip xmlns:r="http://schemas.openxmlformats.org/officeDocument/2006/relationships" r:embed="rId1" cstate="print">
            <a:extLst/>
          </a:blip>
          <a:srcRect/>
          <a:stretch>
            <a:fillRect t="-1000" b="-1000"/>
          </a:stretch>
        </a:blipFill>
        <a:ln>
          <a:noFill/>
        </a:ln>
        <a:effectLst/>
      </dsp:spPr>
      <dsp:style>
        <a:lnRef idx="0">
          <a:scrgbClr r="0" g="0" b="0"/>
        </a:lnRef>
        <a:fillRef idx="1">
          <a:scrgbClr r="0" g="0" b="0"/>
        </a:fillRef>
        <a:effectRef idx="0">
          <a:scrgbClr r="0" g="0" b="0"/>
        </a:effectRef>
        <a:fontRef idx="minor"/>
      </dsp:style>
    </dsp:sp>
    <dsp:sp modelId="{BD4C2DA7-1057-40AC-8839-9C618FCA5C0F}">
      <dsp:nvSpPr>
        <dsp:cNvPr id="0" name=""/>
        <dsp:cNvSpPr/>
      </dsp:nvSpPr>
      <dsp:spPr>
        <a:xfrm>
          <a:off x="591295" y="1690605"/>
          <a:ext cx="2407921" cy="578663"/>
        </a:xfrm>
        <a:prstGeom prst="rect">
          <a:avLst/>
        </a:prstGeom>
        <a:solidFill>
          <a:schemeClr val="accent1">
            <a:hueOff val="0"/>
            <a:satOff val="0"/>
            <a:lumOff val="0"/>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195" tIns="36195" rIns="36195" bIns="36195" numCol="1" spcCol="1270" anchor="ctr" anchorCtr="0">
          <a:noAutofit/>
        </a:bodyPr>
        <a:lstStyle/>
        <a:p>
          <a:pPr lvl="0" algn="ctr" defTabSz="844550">
            <a:lnSpc>
              <a:spcPct val="90000"/>
            </a:lnSpc>
            <a:spcBef>
              <a:spcPct val="0"/>
            </a:spcBef>
            <a:spcAft>
              <a:spcPct val="5000"/>
            </a:spcAft>
          </a:pPr>
          <a:r>
            <a:rPr lang="uk-UA" sz="1900" kern="1200" dirty="0" smtClean="0"/>
            <a:t>Травматологічне відділення</a:t>
          </a:r>
          <a:endParaRPr lang="ru-RU" sz="1900" kern="1200" dirty="0"/>
        </a:p>
      </dsp:txBody>
      <dsp:txXfrm>
        <a:off x="591295" y="1690605"/>
        <a:ext cx="2407921" cy="578663"/>
      </dsp:txXfrm>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0D912AE-F906-46C5-8937-345F20DEAD3A}">
      <dsp:nvSpPr>
        <dsp:cNvPr id="0" name=""/>
        <dsp:cNvSpPr/>
      </dsp:nvSpPr>
      <dsp:spPr>
        <a:xfrm>
          <a:off x="0" y="18774"/>
          <a:ext cx="2819265" cy="2083426"/>
        </a:xfrm>
        <a:prstGeom prst="rect">
          <a:avLst/>
        </a:prstGeom>
        <a:blipFill>
          <a:blip xmlns:r="http://schemas.openxmlformats.org/officeDocument/2006/relationships" r:embed="rId1" cstate="print">
            <a:extLst/>
          </a:blip>
          <a:srcRect/>
          <a:stretch>
            <a:fillRect t="-1000" b="-1000"/>
          </a:stretch>
        </a:blipFill>
        <a:ln>
          <a:noFill/>
        </a:ln>
        <a:effectLst/>
      </dsp:spPr>
      <dsp:style>
        <a:lnRef idx="0">
          <a:scrgbClr r="0" g="0" b="0"/>
        </a:lnRef>
        <a:fillRef idx="1">
          <a:scrgbClr r="0" g="0" b="0"/>
        </a:fillRef>
        <a:effectRef idx="0">
          <a:scrgbClr r="0" g="0" b="0"/>
        </a:effectRef>
        <a:fontRef idx="minor"/>
      </dsp:style>
    </dsp:sp>
    <dsp:sp modelId="{6B3D1227-F0C3-46B9-A9F3-5259AF38C569}">
      <dsp:nvSpPr>
        <dsp:cNvPr id="0" name=""/>
        <dsp:cNvSpPr/>
      </dsp:nvSpPr>
      <dsp:spPr>
        <a:xfrm>
          <a:off x="569851" y="1724437"/>
          <a:ext cx="2429367" cy="583817"/>
        </a:xfrm>
        <a:prstGeom prst="rect">
          <a:avLst/>
        </a:prstGeom>
        <a:solidFill>
          <a:schemeClr val="accent1">
            <a:hueOff val="0"/>
            <a:satOff val="0"/>
            <a:lumOff val="0"/>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195" tIns="36195" rIns="36195" bIns="36195" numCol="1" spcCol="1270" anchor="ctr" anchorCtr="0">
          <a:noAutofit/>
        </a:bodyPr>
        <a:lstStyle/>
        <a:p>
          <a:pPr lvl="0" algn="ctr" defTabSz="844550">
            <a:lnSpc>
              <a:spcPct val="90000"/>
            </a:lnSpc>
            <a:spcBef>
              <a:spcPct val="0"/>
            </a:spcBef>
            <a:spcAft>
              <a:spcPct val="5000"/>
            </a:spcAft>
          </a:pPr>
          <a:r>
            <a:rPr lang="uk-UA" sz="1900" kern="1200" dirty="0" smtClean="0"/>
            <a:t>Гінекологічне відділення</a:t>
          </a:r>
          <a:endParaRPr lang="ru-RU" sz="1900" kern="1200" dirty="0"/>
        </a:p>
      </dsp:txBody>
      <dsp:txXfrm>
        <a:off x="569851" y="1724437"/>
        <a:ext cx="2429367" cy="583817"/>
      </dsp:txXfrm>
    </dsp:sp>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1B6E587-1B89-427B-96AD-3109A167D937}">
      <dsp:nvSpPr>
        <dsp:cNvPr id="0" name=""/>
        <dsp:cNvSpPr/>
      </dsp:nvSpPr>
      <dsp:spPr>
        <a:xfrm>
          <a:off x="0" y="16020"/>
          <a:ext cx="2826049" cy="2088440"/>
        </a:xfrm>
        <a:prstGeom prst="rect">
          <a:avLst/>
        </a:prstGeom>
        <a:blipFill>
          <a:blip xmlns:r="http://schemas.openxmlformats.org/officeDocument/2006/relationships" r:embed="rId1" cstate="print">
            <a:extLst/>
          </a:blip>
          <a:srcRect/>
          <a:stretch>
            <a:fillRect t="-1000" b="-1000"/>
          </a:stretch>
        </a:blipFill>
        <a:ln>
          <a:noFill/>
        </a:ln>
        <a:effectLst/>
      </dsp:spPr>
      <dsp:style>
        <a:lnRef idx="0">
          <a:scrgbClr r="0" g="0" b="0"/>
        </a:lnRef>
        <a:fillRef idx="1">
          <a:scrgbClr r="0" g="0" b="0"/>
        </a:fillRef>
        <a:effectRef idx="0">
          <a:scrgbClr r="0" g="0" b="0"/>
        </a:effectRef>
        <a:fontRef idx="minor"/>
      </dsp:style>
    </dsp:sp>
    <dsp:sp modelId="{59BAF799-AFF0-4017-A721-6AAD58812DBE}">
      <dsp:nvSpPr>
        <dsp:cNvPr id="0" name=""/>
        <dsp:cNvSpPr/>
      </dsp:nvSpPr>
      <dsp:spPr>
        <a:xfrm>
          <a:off x="571222" y="1725787"/>
          <a:ext cx="2435213" cy="585222"/>
        </a:xfrm>
        <a:prstGeom prst="rect">
          <a:avLst/>
        </a:prstGeom>
        <a:solidFill>
          <a:schemeClr val="accent1">
            <a:hueOff val="0"/>
            <a:satOff val="0"/>
            <a:lumOff val="0"/>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195" tIns="36195" rIns="36195" bIns="36195" numCol="1" spcCol="1270" anchor="ctr" anchorCtr="0">
          <a:noAutofit/>
        </a:bodyPr>
        <a:lstStyle/>
        <a:p>
          <a:pPr lvl="0" algn="ctr" defTabSz="844550">
            <a:lnSpc>
              <a:spcPct val="90000"/>
            </a:lnSpc>
            <a:spcBef>
              <a:spcPct val="0"/>
            </a:spcBef>
            <a:spcAft>
              <a:spcPct val="5000"/>
            </a:spcAft>
          </a:pPr>
          <a:r>
            <a:rPr lang="uk-UA" sz="1900" kern="1200" dirty="0" smtClean="0"/>
            <a:t>Онкологічне відділення</a:t>
          </a:r>
          <a:endParaRPr lang="ru-RU" sz="1900" kern="1200" dirty="0"/>
        </a:p>
      </dsp:txBody>
      <dsp:txXfrm>
        <a:off x="571222" y="1725787"/>
        <a:ext cx="2435213" cy="585222"/>
      </dsp:txXfrm>
    </dsp:sp>
  </dsp:spTree>
</dsp:drawing>
</file>

<file path=ppt/diagrams/layout1.xml><?xml version="1.0" encoding="utf-8"?>
<dgm:layoutDef xmlns:dgm="http://schemas.openxmlformats.org/drawingml/2006/diagram" xmlns:a="http://schemas.openxmlformats.org/drawingml/2006/main" uniqueId="urn:microsoft.com/office/officeart/2008/layout/BendingPictureBlocks">
  <dgm:title val=""/>
  <dgm:desc val=""/>
  <dgm:catLst>
    <dgm:cat type="picture" pri="8000"/>
    <dgm:cat type="pictureconvert" pri="8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61"/>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3908"/>
        </dgm:alg>
        <dgm:shape xmlns:r="http://schemas.openxmlformats.org/officeDocument/2006/relationships" r:blip="">
          <dgm:adjLst/>
        </dgm:shape>
        <dgm:choose name="Name4">
          <dgm:if name="Name5" func="var" arg="dir" op="equ" val="norm">
            <dgm:constrLst>
              <dgm:constr type="l" for="ch" forName="rect1" refType="w" fact="0.3"/>
              <dgm:constr type="t" for="ch" forName="rect1" refType="h" fact="0"/>
              <dgm:constr type="w" for="ch" forName="rect1" refType="h" fact="1.12"/>
              <dgm:constr type="h" for="ch" forName="rect1" refType="h" fact="0.942"/>
              <dgm:constr type="l" for="ch" forName="rect2" refType="w" fact="0"/>
              <dgm:constr type="t" for="ch" forName="rect2" refType="h" fact="0.396"/>
              <dgm:constr type="w" for="ch" forName="rect2" refType="h" fact="0.607"/>
              <dgm:constr type="h" for="ch" forName="rect2" refType="h" fact="0.607"/>
            </dgm:constrLst>
          </dgm:if>
          <dgm:else name="Name6">
            <dgm:constrLst>
              <dgm:constr type="l" for="ch" forName="rect1" refType="w" fact="0"/>
              <dgm:constr type="t" for="ch" forName="rect1" refType="h" fact="0"/>
              <dgm:constr type="w" for="ch" forName="rect1" refType="h" fact="1.12"/>
              <dgm:constr type="h" for="ch" forName="rect1" refType="h" fact="0.942"/>
              <dgm:constr type="l" for="ch" forName="rect2" refType="w" fact="0.63"/>
              <dgm:constr type="t" for="ch" forName="rect2" refType="h" fact="0.396"/>
              <dgm:constr type="w" for="ch" forName="rect2" refType="h" fact="0.607"/>
              <dgm:constr type="h" for="ch" forName="rect2" refType="h" fact="0.607"/>
            </dgm:constrLst>
          </dgm:else>
        </dgm:choose>
        <dgm:layoutNode name="rect1" styleLbl="bgImgPlace1">
          <dgm:alg type="sp"/>
          <dgm:shape xmlns:r="http://schemas.openxmlformats.org/officeDocument/2006/relationships" type="rect" r:blip="" blipPhldr="1">
            <dgm:adjLst/>
          </dgm:shape>
          <dgm:presOf/>
        </dgm:layoutNode>
        <dgm:layoutNode name="rect2" styleLbl="node1">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BendingPictureCaption">
  <dgm:title val=""/>
  <dgm:desc val=""/>
  <dgm:catLst>
    <dgm:cat type="picture" pri="6000"/>
    <dgm:cat type="pictureconvert" pri="6000"/>
  </dgm:catLst>
  <dgm:sampData>
    <dgm:dataModel>
      <dgm:ptLst>
        <dgm:pt modelId="0" type="doc"/>
        <dgm:pt modelId="1">
          <dgm:prSet phldr="1"/>
        </dgm:pt>
        <dgm:pt modelId="2">
          <dgm:prSet phldr="1"/>
        </dgm:pt>
      </dgm:ptLst>
      <dgm:cxnLst>
        <dgm:cxn modelId="7" srcId="0" destId="1" srcOrd="0" destOrd="0"/>
        <dgm:cxn modelId="8" srcId="0" destId="2" srcOrd="1"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diagram">
    <dgm:varLst>
      <dgm:dir/>
    </dgm:varLst>
    <dgm:choose name="Name0">
      <dgm:if name="Name1" func="var" arg="dir" op="equ" val="norm">
        <dgm:alg type="snake">
          <dgm:param type="off" val="ctr"/>
        </dgm:alg>
      </dgm:if>
      <dgm:else name="Name2">
        <dgm:alg type="snake">
          <dgm:param type="grDir" val="tR"/>
          <dgm:param type="off" val="c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31"/>
        </dgm:alg>
        <dgm:shape xmlns:r="http://schemas.openxmlformats.org/officeDocument/2006/relationships" r:blip="">
          <dgm:adjLst/>
        </dgm:shape>
        <dgm:choose name="Name3">
          <dgm:if name="Name4" func="var" arg="dir" op="equ" val="norm">
            <dgm:constrLst>
              <dgm:constr type="l" for="ch" forName="Image" refType="w" fact="0"/>
              <dgm:constr type="t" for="ch" forName="Image" refType="h" fact="0"/>
              <dgm:constr type="w" for="ch" forName="Image" refType="w" fact="0.94"/>
              <dgm:constr type="h" for="ch" forName="Image" refType="h" fact="0.91"/>
              <dgm:constr type="l" for="ch" forName="Parent" refType="w" fact="0.19"/>
              <dgm:constr type="t" for="ch" forName="Parent" refType="h" fact="0.745"/>
              <dgm:constr type="w" for="ch" forName="Parent" refType="w" fact="0.81"/>
              <dgm:constr type="h" for="ch" forName="Parent" refType="h" fact="0.255"/>
            </dgm:constrLst>
          </dgm:if>
          <dgm:else name="Name5">
            <dgm:constrLst>
              <dgm:constr type="l" for="ch" forName="Image" refType="w" fact="0.06"/>
              <dgm:constr type="t" for="ch" forName="Image" refType="h" fact="0"/>
              <dgm:constr type="w" for="ch" forName="Image" refType="w" fact="0.94"/>
              <dgm:constr type="h" for="ch" forName="Image" refType="h" fact="0.91"/>
              <dgm:constr type="l" for="ch" forName="Parent" refType="w" fact="0"/>
              <dgm:constr type="t" for="ch" forName="Parent" refType="h" fact="0.745"/>
              <dgm:constr type="w" for="ch" forName="Parent" refType="w" fact="0.81"/>
              <dgm:constr type="h" for="ch" forName="Parent" refType="h" fact="0.255"/>
            </dgm:constrLst>
          </dgm:else>
        </dgm:choose>
        <dgm:layoutNode name="Image" styleLbl="bgShp">
          <dgm:alg type="sp"/>
          <dgm:shape xmlns:r="http://schemas.openxmlformats.org/officeDocument/2006/relationships" type="rect" r:blip="" blipPhldr="1">
            <dgm:adjLst/>
          </dgm:shape>
          <dgm:presOf/>
        </dgm:layoutNode>
        <dgm:layoutNode name="Parent" styleLbl="node0">
          <dgm:varLst>
            <dgm:bulletEnabled val="1"/>
          </dgm:varLst>
          <dgm:alg type="tx">
            <dgm:param type="txAnchorVertCh" val="mid"/>
            <dgm:param type="shpTxRTLAlignCh" val="r"/>
            <dgm:param type="lnSpAfParP" val="5"/>
          </dgm:alg>
          <dgm:shape xmlns:r="http://schemas.openxmlformats.org/officeDocument/2006/relationships" type="rect" r:blip="">
            <dgm:adjLst/>
          </dgm:shape>
          <dgm:presOf axis="desOr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BendingPictureCaption">
  <dgm:title val=""/>
  <dgm:desc val=""/>
  <dgm:catLst>
    <dgm:cat type="picture" pri="6000"/>
    <dgm:cat type="pictureconvert" pri="6000"/>
  </dgm:catLst>
  <dgm:sampData>
    <dgm:dataModel>
      <dgm:ptLst>
        <dgm:pt modelId="0" type="doc"/>
        <dgm:pt modelId="1">
          <dgm:prSet phldr="1"/>
        </dgm:pt>
        <dgm:pt modelId="2">
          <dgm:prSet phldr="1"/>
        </dgm:pt>
      </dgm:ptLst>
      <dgm:cxnLst>
        <dgm:cxn modelId="7" srcId="0" destId="1" srcOrd="0" destOrd="0"/>
        <dgm:cxn modelId="8" srcId="0" destId="2" srcOrd="1"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diagram">
    <dgm:varLst>
      <dgm:dir/>
    </dgm:varLst>
    <dgm:choose name="Name0">
      <dgm:if name="Name1" func="var" arg="dir" op="equ" val="norm">
        <dgm:alg type="snake">
          <dgm:param type="off" val="ctr"/>
        </dgm:alg>
      </dgm:if>
      <dgm:else name="Name2">
        <dgm:alg type="snake">
          <dgm:param type="grDir" val="tR"/>
          <dgm:param type="off" val="c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31"/>
        </dgm:alg>
        <dgm:shape xmlns:r="http://schemas.openxmlformats.org/officeDocument/2006/relationships" r:blip="">
          <dgm:adjLst/>
        </dgm:shape>
        <dgm:choose name="Name3">
          <dgm:if name="Name4" func="var" arg="dir" op="equ" val="norm">
            <dgm:constrLst>
              <dgm:constr type="l" for="ch" forName="Image" refType="w" fact="0"/>
              <dgm:constr type="t" for="ch" forName="Image" refType="h" fact="0"/>
              <dgm:constr type="w" for="ch" forName="Image" refType="w" fact="0.94"/>
              <dgm:constr type="h" for="ch" forName="Image" refType="h" fact="0.91"/>
              <dgm:constr type="l" for="ch" forName="Parent" refType="w" fact="0.19"/>
              <dgm:constr type="t" for="ch" forName="Parent" refType="h" fact="0.745"/>
              <dgm:constr type="w" for="ch" forName="Parent" refType="w" fact="0.81"/>
              <dgm:constr type="h" for="ch" forName="Parent" refType="h" fact="0.255"/>
            </dgm:constrLst>
          </dgm:if>
          <dgm:else name="Name5">
            <dgm:constrLst>
              <dgm:constr type="l" for="ch" forName="Image" refType="w" fact="0.06"/>
              <dgm:constr type="t" for="ch" forName="Image" refType="h" fact="0"/>
              <dgm:constr type="w" for="ch" forName="Image" refType="w" fact="0.94"/>
              <dgm:constr type="h" for="ch" forName="Image" refType="h" fact="0.91"/>
              <dgm:constr type="l" for="ch" forName="Parent" refType="w" fact="0"/>
              <dgm:constr type="t" for="ch" forName="Parent" refType="h" fact="0.745"/>
              <dgm:constr type="w" for="ch" forName="Parent" refType="w" fact="0.81"/>
              <dgm:constr type="h" for="ch" forName="Parent" refType="h" fact="0.255"/>
            </dgm:constrLst>
          </dgm:else>
        </dgm:choose>
        <dgm:layoutNode name="Image" styleLbl="bgShp">
          <dgm:alg type="sp"/>
          <dgm:shape xmlns:r="http://schemas.openxmlformats.org/officeDocument/2006/relationships" type="rect" r:blip="" blipPhldr="1">
            <dgm:adjLst/>
          </dgm:shape>
          <dgm:presOf/>
        </dgm:layoutNode>
        <dgm:layoutNode name="Parent" styleLbl="node0">
          <dgm:varLst>
            <dgm:bulletEnabled val="1"/>
          </dgm:varLst>
          <dgm:alg type="tx">
            <dgm:param type="txAnchorVertCh" val="mid"/>
            <dgm:param type="shpTxRTLAlignCh" val="r"/>
            <dgm:param type="lnSpAfParP" val="5"/>
          </dgm:alg>
          <dgm:shape xmlns:r="http://schemas.openxmlformats.org/officeDocument/2006/relationships" type="rect" r:blip="">
            <dgm:adjLst/>
          </dgm:shape>
          <dgm:presOf axis="desOr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BendingPictureCaption">
  <dgm:title val=""/>
  <dgm:desc val=""/>
  <dgm:catLst>
    <dgm:cat type="picture" pri="6000"/>
    <dgm:cat type="pictureconvert" pri="6000"/>
  </dgm:catLst>
  <dgm:sampData>
    <dgm:dataModel>
      <dgm:ptLst>
        <dgm:pt modelId="0" type="doc"/>
        <dgm:pt modelId="1">
          <dgm:prSet phldr="1"/>
        </dgm:pt>
        <dgm:pt modelId="2">
          <dgm:prSet phldr="1"/>
        </dgm:pt>
      </dgm:ptLst>
      <dgm:cxnLst>
        <dgm:cxn modelId="7" srcId="0" destId="1" srcOrd="0" destOrd="0"/>
        <dgm:cxn modelId="8" srcId="0" destId="2" srcOrd="1"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diagram">
    <dgm:varLst>
      <dgm:dir/>
    </dgm:varLst>
    <dgm:choose name="Name0">
      <dgm:if name="Name1" func="var" arg="dir" op="equ" val="norm">
        <dgm:alg type="snake">
          <dgm:param type="off" val="ctr"/>
        </dgm:alg>
      </dgm:if>
      <dgm:else name="Name2">
        <dgm:alg type="snake">
          <dgm:param type="grDir" val="tR"/>
          <dgm:param type="off" val="c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31"/>
        </dgm:alg>
        <dgm:shape xmlns:r="http://schemas.openxmlformats.org/officeDocument/2006/relationships" r:blip="">
          <dgm:adjLst/>
        </dgm:shape>
        <dgm:choose name="Name3">
          <dgm:if name="Name4" func="var" arg="dir" op="equ" val="norm">
            <dgm:constrLst>
              <dgm:constr type="l" for="ch" forName="Image" refType="w" fact="0"/>
              <dgm:constr type="t" for="ch" forName="Image" refType="h" fact="0"/>
              <dgm:constr type="w" for="ch" forName="Image" refType="w" fact="0.94"/>
              <dgm:constr type="h" for="ch" forName="Image" refType="h" fact="0.91"/>
              <dgm:constr type="l" for="ch" forName="Parent" refType="w" fact="0.19"/>
              <dgm:constr type="t" for="ch" forName="Parent" refType="h" fact="0.745"/>
              <dgm:constr type="w" for="ch" forName="Parent" refType="w" fact="0.81"/>
              <dgm:constr type="h" for="ch" forName="Parent" refType="h" fact="0.255"/>
            </dgm:constrLst>
          </dgm:if>
          <dgm:else name="Name5">
            <dgm:constrLst>
              <dgm:constr type="l" for="ch" forName="Image" refType="w" fact="0.06"/>
              <dgm:constr type="t" for="ch" forName="Image" refType="h" fact="0"/>
              <dgm:constr type="w" for="ch" forName="Image" refType="w" fact="0.94"/>
              <dgm:constr type="h" for="ch" forName="Image" refType="h" fact="0.91"/>
              <dgm:constr type="l" for="ch" forName="Parent" refType="w" fact="0"/>
              <dgm:constr type="t" for="ch" forName="Parent" refType="h" fact="0.745"/>
              <dgm:constr type="w" for="ch" forName="Parent" refType="w" fact="0.81"/>
              <dgm:constr type="h" for="ch" forName="Parent" refType="h" fact="0.255"/>
            </dgm:constrLst>
          </dgm:else>
        </dgm:choose>
        <dgm:layoutNode name="Image" styleLbl="bgShp">
          <dgm:alg type="sp"/>
          <dgm:shape xmlns:r="http://schemas.openxmlformats.org/officeDocument/2006/relationships" type="rect" r:blip="" blipPhldr="1">
            <dgm:adjLst/>
          </dgm:shape>
          <dgm:presOf/>
        </dgm:layoutNode>
        <dgm:layoutNode name="Parent" styleLbl="node0">
          <dgm:varLst>
            <dgm:bulletEnabled val="1"/>
          </dgm:varLst>
          <dgm:alg type="tx">
            <dgm:param type="txAnchorVertCh" val="mid"/>
            <dgm:param type="shpTxRTLAlignCh" val="r"/>
            <dgm:param type="lnSpAfParP" val="5"/>
          </dgm:alg>
          <dgm:shape xmlns:r="http://schemas.openxmlformats.org/officeDocument/2006/relationships" type="rect" r:blip="">
            <dgm:adjLst/>
          </dgm:shape>
          <dgm:presOf axis="desOr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8/layout/BendingPictureCaption">
  <dgm:title val=""/>
  <dgm:desc val=""/>
  <dgm:catLst>
    <dgm:cat type="picture" pri="6000"/>
    <dgm:cat type="pictureconvert" pri="6000"/>
  </dgm:catLst>
  <dgm:sampData>
    <dgm:dataModel>
      <dgm:ptLst>
        <dgm:pt modelId="0" type="doc"/>
        <dgm:pt modelId="1">
          <dgm:prSet phldr="1"/>
        </dgm:pt>
        <dgm:pt modelId="2">
          <dgm:prSet phldr="1"/>
        </dgm:pt>
      </dgm:ptLst>
      <dgm:cxnLst>
        <dgm:cxn modelId="7" srcId="0" destId="1" srcOrd="0" destOrd="0"/>
        <dgm:cxn modelId="8" srcId="0" destId="2" srcOrd="1"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diagram">
    <dgm:varLst>
      <dgm:dir/>
    </dgm:varLst>
    <dgm:choose name="Name0">
      <dgm:if name="Name1" func="var" arg="dir" op="equ" val="norm">
        <dgm:alg type="snake">
          <dgm:param type="off" val="ctr"/>
        </dgm:alg>
      </dgm:if>
      <dgm:else name="Name2">
        <dgm:alg type="snake">
          <dgm:param type="grDir" val="tR"/>
          <dgm:param type="off" val="c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31"/>
        </dgm:alg>
        <dgm:shape xmlns:r="http://schemas.openxmlformats.org/officeDocument/2006/relationships" r:blip="">
          <dgm:adjLst/>
        </dgm:shape>
        <dgm:choose name="Name3">
          <dgm:if name="Name4" func="var" arg="dir" op="equ" val="norm">
            <dgm:constrLst>
              <dgm:constr type="l" for="ch" forName="Image" refType="w" fact="0"/>
              <dgm:constr type="t" for="ch" forName="Image" refType="h" fact="0"/>
              <dgm:constr type="w" for="ch" forName="Image" refType="w" fact="0.94"/>
              <dgm:constr type="h" for="ch" forName="Image" refType="h" fact="0.91"/>
              <dgm:constr type="l" for="ch" forName="Parent" refType="w" fact="0.19"/>
              <dgm:constr type="t" for="ch" forName="Parent" refType="h" fact="0.745"/>
              <dgm:constr type="w" for="ch" forName="Parent" refType="w" fact="0.81"/>
              <dgm:constr type="h" for="ch" forName="Parent" refType="h" fact="0.255"/>
            </dgm:constrLst>
          </dgm:if>
          <dgm:else name="Name5">
            <dgm:constrLst>
              <dgm:constr type="l" for="ch" forName="Image" refType="w" fact="0.06"/>
              <dgm:constr type="t" for="ch" forName="Image" refType="h" fact="0"/>
              <dgm:constr type="w" for="ch" forName="Image" refType="w" fact="0.94"/>
              <dgm:constr type="h" for="ch" forName="Image" refType="h" fact="0.91"/>
              <dgm:constr type="l" for="ch" forName="Parent" refType="w" fact="0"/>
              <dgm:constr type="t" for="ch" forName="Parent" refType="h" fact="0.745"/>
              <dgm:constr type="w" for="ch" forName="Parent" refType="w" fact="0.81"/>
              <dgm:constr type="h" for="ch" forName="Parent" refType="h" fact="0.255"/>
            </dgm:constrLst>
          </dgm:else>
        </dgm:choose>
        <dgm:layoutNode name="Image" styleLbl="bgShp">
          <dgm:alg type="sp"/>
          <dgm:shape xmlns:r="http://schemas.openxmlformats.org/officeDocument/2006/relationships" type="rect" r:blip="" blipPhldr="1">
            <dgm:adjLst/>
          </dgm:shape>
          <dgm:presOf/>
        </dgm:layoutNode>
        <dgm:layoutNode name="Parent" styleLbl="node0">
          <dgm:varLst>
            <dgm:bulletEnabled val="1"/>
          </dgm:varLst>
          <dgm:alg type="tx">
            <dgm:param type="txAnchorVertCh" val="mid"/>
            <dgm:param type="shpTxRTLAlignCh" val="r"/>
            <dgm:param type="lnSpAfParP" val="5"/>
          </dgm:alg>
          <dgm:shape xmlns:r="http://schemas.openxmlformats.org/officeDocument/2006/relationships" type="rect" r:blip="">
            <dgm:adjLst/>
          </dgm:shape>
          <dgm:presOf axis="desOr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8/layout/BendingPictureCaption">
  <dgm:title val=""/>
  <dgm:desc val=""/>
  <dgm:catLst>
    <dgm:cat type="picture" pri="6000"/>
    <dgm:cat type="pictureconvert" pri="6000"/>
  </dgm:catLst>
  <dgm:sampData>
    <dgm:dataModel>
      <dgm:ptLst>
        <dgm:pt modelId="0" type="doc"/>
        <dgm:pt modelId="1">
          <dgm:prSet phldr="1"/>
        </dgm:pt>
        <dgm:pt modelId="2">
          <dgm:prSet phldr="1"/>
        </dgm:pt>
      </dgm:ptLst>
      <dgm:cxnLst>
        <dgm:cxn modelId="7" srcId="0" destId="1" srcOrd="0" destOrd="0"/>
        <dgm:cxn modelId="8" srcId="0" destId="2" srcOrd="1"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diagram">
    <dgm:varLst>
      <dgm:dir/>
    </dgm:varLst>
    <dgm:choose name="Name0">
      <dgm:if name="Name1" func="var" arg="dir" op="equ" val="norm">
        <dgm:alg type="snake">
          <dgm:param type="off" val="ctr"/>
        </dgm:alg>
      </dgm:if>
      <dgm:else name="Name2">
        <dgm:alg type="snake">
          <dgm:param type="grDir" val="tR"/>
          <dgm:param type="off" val="c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31"/>
        </dgm:alg>
        <dgm:shape xmlns:r="http://schemas.openxmlformats.org/officeDocument/2006/relationships" r:blip="">
          <dgm:adjLst/>
        </dgm:shape>
        <dgm:choose name="Name3">
          <dgm:if name="Name4" func="var" arg="dir" op="equ" val="norm">
            <dgm:constrLst>
              <dgm:constr type="l" for="ch" forName="Image" refType="w" fact="0"/>
              <dgm:constr type="t" for="ch" forName="Image" refType="h" fact="0"/>
              <dgm:constr type="w" for="ch" forName="Image" refType="w" fact="0.94"/>
              <dgm:constr type="h" for="ch" forName="Image" refType="h" fact="0.91"/>
              <dgm:constr type="l" for="ch" forName="Parent" refType="w" fact="0.19"/>
              <dgm:constr type="t" for="ch" forName="Parent" refType="h" fact="0.745"/>
              <dgm:constr type="w" for="ch" forName="Parent" refType="w" fact="0.81"/>
              <dgm:constr type="h" for="ch" forName="Parent" refType="h" fact="0.255"/>
            </dgm:constrLst>
          </dgm:if>
          <dgm:else name="Name5">
            <dgm:constrLst>
              <dgm:constr type="l" for="ch" forName="Image" refType="w" fact="0.06"/>
              <dgm:constr type="t" for="ch" forName="Image" refType="h" fact="0"/>
              <dgm:constr type="w" for="ch" forName="Image" refType="w" fact="0.94"/>
              <dgm:constr type="h" for="ch" forName="Image" refType="h" fact="0.91"/>
              <dgm:constr type="l" for="ch" forName="Parent" refType="w" fact="0"/>
              <dgm:constr type="t" for="ch" forName="Parent" refType="h" fact="0.745"/>
              <dgm:constr type="w" for="ch" forName="Parent" refType="w" fact="0.81"/>
              <dgm:constr type="h" for="ch" forName="Parent" refType="h" fact="0.255"/>
            </dgm:constrLst>
          </dgm:else>
        </dgm:choose>
        <dgm:layoutNode name="Image" styleLbl="bgShp">
          <dgm:alg type="sp"/>
          <dgm:shape xmlns:r="http://schemas.openxmlformats.org/officeDocument/2006/relationships" type="rect" r:blip="" blipPhldr="1">
            <dgm:adjLst/>
          </dgm:shape>
          <dgm:presOf/>
        </dgm:layoutNode>
        <dgm:layoutNode name="Parent" styleLbl="node0">
          <dgm:varLst>
            <dgm:bulletEnabled val="1"/>
          </dgm:varLst>
          <dgm:alg type="tx">
            <dgm:param type="txAnchorVertCh" val="mid"/>
            <dgm:param type="shpTxRTLAlignCh" val="r"/>
            <dgm:param type="lnSpAfParP" val="5"/>
          </dgm:alg>
          <dgm:shape xmlns:r="http://schemas.openxmlformats.org/officeDocument/2006/relationships" type="rect" r:blip="">
            <dgm:adjLst/>
          </dgm:shape>
          <dgm:presOf axis="desOr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4">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6">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7">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8">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4" name="Group 6"/>
          <p:cNvGrpSpPr>
            <a:grpSpLocks/>
          </p:cNvGrpSpPr>
          <p:nvPr/>
        </p:nvGrpSpPr>
        <p:grpSpPr bwMode="auto">
          <a:xfrm>
            <a:off x="752475" y="744538"/>
            <a:ext cx="10674350" cy="5349875"/>
            <a:chOff x="752858" y="744469"/>
            <a:chExt cx="10674117" cy="5349671"/>
          </a:xfrm>
        </p:grpSpPr>
        <p:sp>
          <p:nvSpPr>
            <p:cNvPr id="5" name="Freeform 6"/>
            <p:cNvSpPr>
              <a:spLocks/>
            </p:cNvSpPr>
            <p:nvPr/>
          </p:nvSpPr>
          <p:spPr bwMode="auto">
            <a:xfrm>
              <a:off x="8152034" y="1685820"/>
              <a:ext cx="3274941" cy="4408320"/>
            </a:xfrm>
            <a:custGeom>
              <a:avLst/>
              <a:gdLst/>
              <a:ahLst/>
              <a:cxnLst>
                <a:cxn ang="0">
                  <a:pos x="8761" y="0"/>
                </a:cxn>
                <a:cxn ang="0">
                  <a:pos x="10000" y="0"/>
                </a:cxn>
                <a:cxn ang="0">
                  <a:pos x="10000" y="10000"/>
                </a:cxn>
                <a:cxn ang="0">
                  <a:pos x="0" y="10000"/>
                </a:cxn>
                <a:cxn ang="0">
                  <a:pos x="0" y="9126"/>
                </a:cxn>
                <a:cxn ang="0">
                  <a:pos x="8761" y="9127"/>
                </a:cxn>
                <a:cxn ang="0">
                  <a:pos x="8761" y="0"/>
                </a:cxn>
              </a:cxnLst>
              <a:rect l="0" t="0"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txBody>
            <a:bodyPr/>
            <a:lstStyle/>
            <a:p>
              <a:pPr>
                <a:defRPr/>
              </a:pPr>
              <a:endParaRPr lang="ru-RU" dirty="0"/>
            </a:p>
          </p:txBody>
        </p:sp>
        <p:sp>
          <p:nvSpPr>
            <p:cNvPr id="6" name="Freeform 6"/>
            <p:cNvSpPr>
              <a:spLocks/>
            </p:cNvSpPr>
            <p:nvPr/>
          </p:nvSpPr>
          <p:spPr bwMode="auto">
            <a:xfrm flipH="1" flipV="1">
              <a:off x="752858" y="744469"/>
              <a:ext cx="3274942" cy="4408319"/>
            </a:xfrm>
            <a:custGeom>
              <a:avLst/>
              <a:gdLst/>
              <a:ahLst/>
              <a:cxnLst>
                <a:cxn ang="0">
                  <a:pos x="8763" y="0"/>
                </a:cxn>
                <a:cxn ang="0">
                  <a:pos x="10002" y="0"/>
                </a:cxn>
                <a:cxn ang="0">
                  <a:pos x="10002" y="10000"/>
                </a:cxn>
                <a:cxn ang="0">
                  <a:pos x="2" y="10000"/>
                </a:cxn>
                <a:cxn ang="0">
                  <a:pos x="0" y="9125"/>
                </a:cxn>
                <a:cxn ang="0">
                  <a:pos x="8763" y="9128"/>
                </a:cxn>
                <a:cxn ang="0">
                  <a:pos x="8763" y="0"/>
                </a:cxn>
              </a:cxnLst>
              <a:rect l="0" t="0"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txBody>
            <a:bodyPr/>
            <a:lstStyle/>
            <a:p>
              <a:pPr>
                <a:defRPr/>
              </a:pPr>
              <a:endParaRPr lang="ru-RU" dirty="0"/>
            </a:p>
          </p:txBody>
        </p:sp>
      </p:grpSp>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en-US" dirty="0"/>
          </a:p>
        </p:txBody>
      </p:sp>
      <p:sp>
        <p:nvSpPr>
          <p:cNvPr id="7" name="Date Placeholder 3"/>
          <p:cNvSpPr>
            <a:spLocks noGrp="1"/>
          </p:cNvSpPr>
          <p:nvPr>
            <p:ph type="dt" sz="half" idx="10"/>
          </p:nvPr>
        </p:nvSpPr>
        <p:spPr>
          <a:xfrm>
            <a:off x="752475" y="6453188"/>
            <a:ext cx="1608138" cy="404812"/>
          </a:xfrm>
        </p:spPr>
        <p:txBody>
          <a:bodyPr/>
          <a:lstStyle>
            <a:lvl1pPr>
              <a:defRPr baseline="0">
                <a:solidFill>
                  <a:schemeClr val="tx2"/>
                </a:solidFill>
              </a:defRPr>
            </a:lvl1pPr>
          </a:lstStyle>
          <a:p>
            <a:pPr>
              <a:defRPr/>
            </a:pPr>
            <a:fld id="{2BA3D6A9-1E92-4865-89CA-8D57710137C4}" type="datetimeFigureOut">
              <a:rPr lang="ru-RU"/>
              <a:pPr>
                <a:defRPr/>
              </a:pPr>
              <a:t>03.10.2018</a:t>
            </a:fld>
            <a:endParaRPr lang="ru-RU" dirty="0"/>
          </a:p>
        </p:txBody>
      </p:sp>
      <p:sp>
        <p:nvSpPr>
          <p:cNvPr id="8" name="Footer Placeholder 4"/>
          <p:cNvSpPr>
            <a:spLocks noGrp="1"/>
          </p:cNvSpPr>
          <p:nvPr>
            <p:ph type="ftr" sz="quarter" idx="11"/>
          </p:nvPr>
        </p:nvSpPr>
        <p:spPr>
          <a:xfrm>
            <a:off x="2584450" y="6453188"/>
            <a:ext cx="7023100" cy="404812"/>
          </a:xfrm>
        </p:spPr>
        <p:txBody>
          <a:bodyPr/>
          <a:lstStyle>
            <a:lvl1pPr algn="ctr">
              <a:defRPr baseline="0">
                <a:solidFill>
                  <a:schemeClr val="tx2"/>
                </a:solidFill>
              </a:defRPr>
            </a:lvl1pPr>
          </a:lstStyle>
          <a:p>
            <a:pPr>
              <a:defRPr/>
            </a:pPr>
            <a:endParaRPr lang="ru-RU" dirty="0"/>
          </a:p>
        </p:txBody>
      </p:sp>
      <p:sp>
        <p:nvSpPr>
          <p:cNvPr id="9" name="Slide Number Placeholder 5"/>
          <p:cNvSpPr>
            <a:spLocks noGrp="1"/>
          </p:cNvSpPr>
          <p:nvPr>
            <p:ph type="sldNum" sz="quarter" idx="12"/>
          </p:nvPr>
        </p:nvSpPr>
        <p:spPr>
          <a:xfrm>
            <a:off x="9831388" y="6453188"/>
            <a:ext cx="1595437" cy="404812"/>
          </a:xfrm>
        </p:spPr>
        <p:txBody>
          <a:bodyPr/>
          <a:lstStyle>
            <a:lvl1pPr>
              <a:defRPr baseline="0">
                <a:solidFill>
                  <a:schemeClr val="tx2"/>
                </a:solidFill>
              </a:defRPr>
            </a:lvl1pPr>
          </a:lstStyle>
          <a:p>
            <a:pPr>
              <a:defRPr/>
            </a:pPr>
            <a:fld id="{DAF9189A-0826-4BED-AC9B-E3D8DFD452F6}" type="slidenum">
              <a:rPr lang="ru-RU"/>
              <a:pPr>
                <a:defRPr/>
              </a:pPr>
              <a:t>‹#›</a:t>
            </a:fld>
            <a:endParaRPr lang="ru-RU"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fld id="{69D04E8A-27C8-4E3B-AD18-1274D79CC0BF}" type="datetimeFigureOut">
              <a:rPr lang="ru-RU"/>
              <a:pPr>
                <a:defRPr/>
              </a:pPr>
              <a:t>03.10.2018</a:t>
            </a:fld>
            <a:endParaRPr lang="ru-RU" dirty="0"/>
          </a:p>
        </p:txBody>
      </p:sp>
      <p:sp>
        <p:nvSpPr>
          <p:cNvPr id="5" name="Footer Placeholder 4"/>
          <p:cNvSpPr>
            <a:spLocks noGrp="1"/>
          </p:cNvSpPr>
          <p:nvPr>
            <p:ph type="ftr" sz="quarter" idx="11"/>
          </p:nvPr>
        </p:nvSpPr>
        <p:spPr/>
        <p:txBody>
          <a:bodyPr/>
          <a:lstStyle>
            <a:lvl1pPr>
              <a:defRPr/>
            </a:lvl1pPr>
          </a:lstStyle>
          <a:p>
            <a:pPr>
              <a:defRPr/>
            </a:pPr>
            <a:endParaRPr lang="ru-RU" dirty="0"/>
          </a:p>
        </p:txBody>
      </p:sp>
      <p:sp>
        <p:nvSpPr>
          <p:cNvPr id="6" name="Slide Number Placeholder 5"/>
          <p:cNvSpPr>
            <a:spLocks noGrp="1"/>
          </p:cNvSpPr>
          <p:nvPr>
            <p:ph type="sldNum" sz="quarter" idx="12"/>
          </p:nvPr>
        </p:nvSpPr>
        <p:spPr/>
        <p:txBody>
          <a:bodyPr/>
          <a:lstStyle>
            <a:lvl1pPr>
              <a:defRPr/>
            </a:lvl1pPr>
          </a:lstStyle>
          <a:p>
            <a:pPr>
              <a:defRPr/>
            </a:pPr>
            <a:fld id="{23989C93-6B5C-4FD5-A1FE-CF51FCEE89AF}" type="slidenum">
              <a:rPr lang="ru-RU"/>
              <a:pPr>
                <a:defRPr/>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fld id="{854844B7-93A9-4307-95FD-C4356779EDB7}" type="datetimeFigureOut">
              <a:rPr lang="ru-RU"/>
              <a:pPr>
                <a:defRPr/>
              </a:pPr>
              <a:t>03.10.2018</a:t>
            </a:fld>
            <a:endParaRPr lang="ru-RU" dirty="0"/>
          </a:p>
        </p:txBody>
      </p:sp>
      <p:sp>
        <p:nvSpPr>
          <p:cNvPr id="5" name="Footer Placeholder 4"/>
          <p:cNvSpPr>
            <a:spLocks noGrp="1"/>
          </p:cNvSpPr>
          <p:nvPr>
            <p:ph type="ftr" sz="quarter" idx="11"/>
          </p:nvPr>
        </p:nvSpPr>
        <p:spPr/>
        <p:txBody>
          <a:bodyPr/>
          <a:lstStyle>
            <a:lvl1pPr>
              <a:defRPr/>
            </a:lvl1pPr>
          </a:lstStyle>
          <a:p>
            <a:pPr>
              <a:defRPr/>
            </a:pPr>
            <a:endParaRPr lang="ru-RU" dirty="0"/>
          </a:p>
        </p:txBody>
      </p:sp>
      <p:sp>
        <p:nvSpPr>
          <p:cNvPr id="6" name="Slide Number Placeholder 5"/>
          <p:cNvSpPr>
            <a:spLocks noGrp="1"/>
          </p:cNvSpPr>
          <p:nvPr>
            <p:ph type="sldNum" sz="quarter" idx="12"/>
          </p:nvPr>
        </p:nvSpPr>
        <p:spPr/>
        <p:txBody>
          <a:bodyPr/>
          <a:lstStyle>
            <a:lvl1pPr>
              <a:defRPr/>
            </a:lvl1pPr>
          </a:lstStyle>
          <a:p>
            <a:pPr>
              <a:defRPr/>
            </a:pPr>
            <a:fld id="{0F0EBA02-F976-4ED0-BB83-661E89FFE946}" type="slidenum">
              <a:rPr lang="ru-RU"/>
              <a:pPr>
                <a:defRPr/>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fld id="{71EF31FA-90F0-4D79-9351-2ED12E17BA7F}" type="datetimeFigureOut">
              <a:rPr lang="ru-RU"/>
              <a:pPr>
                <a:defRPr/>
              </a:pPr>
              <a:t>03.10.2018</a:t>
            </a:fld>
            <a:endParaRPr lang="ru-RU" dirty="0"/>
          </a:p>
        </p:txBody>
      </p:sp>
      <p:sp>
        <p:nvSpPr>
          <p:cNvPr id="5" name="Footer Placeholder 4"/>
          <p:cNvSpPr>
            <a:spLocks noGrp="1"/>
          </p:cNvSpPr>
          <p:nvPr>
            <p:ph type="ftr" sz="quarter" idx="11"/>
          </p:nvPr>
        </p:nvSpPr>
        <p:spPr/>
        <p:txBody>
          <a:bodyPr/>
          <a:lstStyle>
            <a:lvl1pPr>
              <a:defRPr/>
            </a:lvl1pPr>
          </a:lstStyle>
          <a:p>
            <a:pPr>
              <a:defRPr/>
            </a:pPr>
            <a:endParaRPr lang="ru-RU" dirty="0"/>
          </a:p>
        </p:txBody>
      </p:sp>
      <p:sp>
        <p:nvSpPr>
          <p:cNvPr id="6" name="Slide Number Placeholder 5"/>
          <p:cNvSpPr>
            <a:spLocks noGrp="1"/>
          </p:cNvSpPr>
          <p:nvPr>
            <p:ph type="sldNum" sz="quarter" idx="12"/>
          </p:nvPr>
        </p:nvSpPr>
        <p:spPr/>
        <p:txBody>
          <a:bodyPr/>
          <a:lstStyle>
            <a:lvl1pPr>
              <a:defRPr/>
            </a:lvl1pPr>
          </a:lstStyle>
          <a:p>
            <a:pPr>
              <a:defRPr/>
            </a:pPr>
            <a:fld id="{F210039D-A6C6-42D5-8321-F4585F5162A1}" type="slidenum">
              <a:rPr lang="ru-RU"/>
              <a:pPr>
                <a:defRPr/>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4" name="Freeform 6"/>
          <p:cNvSpPr>
            <a:spLocks/>
          </p:cNvSpPr>
          <p:nvPr/>
        </p:nvSpPr>
        <p:spPr bwMode="auto">
          <a:xfrm>
            <a:off x="8151813" y="1685925"/>
            <a:ext cx="3275012" cy="4408488"/>
          </a:xfrm>
          <a:custGeom>
            <a:avLst/>
            <a:gdLst>
              <a:gd name="T0" fmla="*/ 0 w 4125"/>
              <a:gd name="T1" fmla="*/ 0 h 5554"/>
              <a:gd name="T2" fmla="*/ 4125 w 4125"/>
              <a:gd name="T3" fmla="*/ 5554 h 5554"/>
            </a:gdLst>
            <a:ahLst/>
            <a:cxnLst>
              <a:cxn ang="0">
                <a:pos x="3614" y="0"/>
              </a:cxn>
              <a:cxn ang="0">
                <a:pos x="4125" y="0"/>
              </a:cxn>
              <a:cxn ang="0">
                <a:pos x="4125" y="5554"/>
              </a:cxn>
              <a:cxn ang="0">
                <a:pos x="0" y="5554"/>
              </a:cxn>
              <a:cxn ang="0">
                <a:pos x="0" y="5074"/>
              </a:cxn>
              <a:cxn ang="0">
                <a:pos x="3614" y="5074"/>
              </a:cxn>
              <a:cxn ang="0">
                <a:pos x="3614" y="0"/>
              </a:cxn>
            </a:cxnLst>
            <a:rect l="T0" t="T1" r="T2" b="T3"/>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txBody>
          <a:bodyPr/>
          <a:lstStyle/>
          <a:p>
            <a:pPr>
              <a:defRPr/>
            </a:pPr>
            <a:endParaRPr lang="ru-RU" dirty="0"/>
          </a:p>
        </p:txBody>
      </p:sp>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ru-RU" smtClean="0"/>
              <a:t>Образец заголовка</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5" name="Date Placeholder 3"/>
          <p:cNvSpPr>
            <a:spLocks noGrp="1"/>
          </p:cNvSpPr>
          <p:nvPr>
            <p:ph type="dt" sz="half" idx="10"/>
          </p:nvPr>
        </p:nvSpPr>
        <p:spPr>
          <a:xfrm>
            <a:off x="738188" y="6453188"/>
            <a:ext cx="1622425" cy="404812"/>
          </a:xfrm>
        </p:spPr>
        <p:txBody>
          <a:bodyPr/>
          <a:lstStyle>
            <a:lvl1pPr>
              <a:defRPr>
                <a:solidFill>
                  <a:schemeClr val="tx2"/>
                </a:solidFill>
              </a:defRPr>
            </a:lvl1pPr>
          </a:lstStyle>
          <a:p>
            <a:pPr>
              <a:defRPr/>
            </a:pPr>
            <a:fld id="{9227E0C3-3C5E-463E-BE41-976EFD191FBC}" type="datetimeFigureOut">
              <a:rPr lang="ru-RU"/>
              <a:pPr>
                <a:defRPr/>
              </a:pPr>
              <a:t>03.10.2018</a:t>
            </a:fld>
            <a:endParaRPr lang="ru-RU" dirty="0"/>
          </a:p>
        </p:txBody>
      </p:sp>
      <p:sp>
        <p:nvSpPr>
          <p:cNvPr id="6" name="Footer Placeholder 4"/>
          <p:cNvSpPr>
            <a:spLocks noGrp="1"/>
          </p:cNvSpPr>
          <p:nvPr>
            <p:ph type="ftr" sz="quarter" idx="11"/>
          </p:nvPr>
        </p:nvSpPr>
        <p:spPr>
          <a:xfrm>
            <a:off x="2584450" y="6453188"/>
            <a:ext cx="7023100" cy="404812"/>
          </a:xfrm>
        </p:spPr>
        <p:txBody>
          <a:bodyPr/>
          <a:lstStyle>
            <a:lvl1pPr algn="ctr">
              <a:defRPr>
                <a:solidFill>
                  <a:schemeClr val="tx2"/>
                </a:solidFill>
              </a:defRPr>
            </a:lvl1pPr>
          </a:lstStyle>
          <a:p>
            <a:pPr>
              <a:defRPr/>
            </a:pPr>
            <a:endParaRPr lang="ru-RU" dirty="0"/>
          </a:p>
        </p:txBody>
      </p:sp>
      <p:sp>
        <p:nvSpPr>
          <p:cNvPr id="7" name="Slide Number Placeholder 5"/>
          <p:cNvSpPr>
            <a:spLocks noGrp="1"/>
          </p:cNvSpPr>
          <p:nvPr>
            <p:ph type="sldNum" sz="quarter" idx="12"/>
          </p:nvPr>
        </p:nvSpPr>
        <p:spPr>
          <a:xfrm>
            <a:off x="9831388" y="6453188"/>
            <a:ext cx="1595437" cy="404812"/>
          </a:xfrm>
        </p:spPr>
        <p:txBody>
          <a:bodyPr/>
          <a:lstStyle>
            <a:lvl1pPr>
              <a:defRPr>
                <a:solidFill>
                  <a:schemeClr val="tx2"/>
                </a:solidFill>
              </a:defRPr>
            </a:lvl1pPr>
          </a:lstStyle>
          <a:p>
            <a:pPr>
              <a:defRPr/>
            </a:pPr>
            <a:fld id="{3E498AD8-E54B-4556-A3A3-4286098695D7}" type="slidenum">
              <a:rPr lang="ru-RU"/>
              <a:pPr>
                <a:defRPr/>
              </a:pPr>
              <a:t>‹#›</a:t>
            </a:fld>
            <a:endParaRPr lang="ru-RU"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ru-RU" smtClean="0"/>
              <a:t>Образец заголовка</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3"/>
          <p:cNvSpPr>
            <a:spLocks noGrp="1"/>
          </p:cNvSpPr>
          <p:nvPr>
            <p:ph type="dt" sz="half" idx="10"/>
          </p:nvPr>
        </p:nvSpPr>
        <p:spPr/>
        <p:txBody>
          <a:bodyPr/>
          <a:lstStyle>
            <a:lvl1pPr>
              <a:defRPr/>
            </a:lvl1pPr>
          </a:lstStyle>
          <a:p>
            <a:pPr>
              <a:defRPr/>
            </a:pPr>
            <a:fld id="{4A5B3A8F-7E31-4330-A1CA-6218FAA320DC}" type="datetimeFigureOut">
              <a:rPr lang="ru-RU"/>
              <a:pPr>
                <a:defRPr/>
              </a:pPr>
              <a:t>03.10.2018</a:t>
            </a:fld>
            <a:endParaRPr lang="ru-RU" dirty="0"/>
          </a:p>
        </p:txBody>
      </p:sp>
      <p:sp>
        <p:nvSpPr>
          <p:cNvPr id="6" name="Footer Placeholder 4"/>
          <p:cNvSpPr>
            <a:spLocks noGrp="1"/>
          </p:cNvSpPr>
          <p:nvPr>
            <p:ph type="ftr" sz="quarter" idx="11"/>
          </p:nvPr>
        </p:nvSpPr>
        <p:spPr/>
        <p:txBody>
          <a:bodyPr/>
          <a:lstStyle>
            <a:lvl1pPr>
              <a:defRPr/>
            </a:lvl1pPr>
          </a:lstStyle>
          <a:p>
            <a:pPr>
              <a:defRPr/>
            </a:pPr>
            <a:endParaRPr lang="ru-RU" dirty="0"/>
          </a:p>
        </p:txBody>
      </p:sp>
      <p:sp>
        <p:nvSpPr>
          <p:cNvPr id="7" name="Slide Number Placeholder 5"/>
          <p:cNvSpPr>
            <a:spLocks noGrp="1"/>
          </p:cNvSpPr>
          <p:nvPr>
            <p:ph type="sldNum" sz="quarter" idx="12"/>
          </p:nvPr>
        </p:nvSpPr>
        <p:spPr/>
        <p:txBody>
          <a:bodyPr/>
          <a:lstStyle>
            <a:lvl1pPr>
              <a:defRPr/>
            </a:lvl1pPr>
          </a:lstStyle>
          <a:p>
            <a:pPr>
              <a:defRPr/>
            </a:pPr>
            <a:fld id="{5D3FB48E-8086-43E2-AA48-0415812A7DDA}" type="slidenum">
              <a:rPr lang="ru-RU"/>
              <a:pPr>
                <a:defRPr/>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ru-RU" smtClean="0"/>
              <a:t>Образец заголовка</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3"/>
          <p:cNvSpPr>
            <a:spLocks noGrp="1"/>
          </p:cNvSpPr>
          <p:nvPr>
            <p:ph type="dt" sz="half" idx="10"/>
          </p:nvPr>
        </p:nvSpPr>
        <p:spPr/>
        <p:txBody>
          <a:bodyPr/>
          <a:lstStyle>
            <a:lvl1pPr>
              <a:defRPr/>
            </a:lvl1pPr>
          </a:lstStyle>
          <a:p>
            <a:pPr>
              <a:defRPr/>
            </a:pPr>
            <a:fld id="{37154DCF-2F76-4874-9BDE-19902E97F515}" type="datetimeFigureOut">
              <a:rPr lang="ru-RU"/>
              <a:pPr>
                <a:defRPr/>
              </a:pPr>
              <a:t>03.10.2018</a:t>
            </a:fld>
            <a:endParaRPr lang="ru-RU" dirty="0"/>
          </a:p>
        </p:txBody>
      </p:sp>
      <p:sp>
        <p:nvSpPr>
          <p:cNvPr id="8" name="Footer Placeholder 4"/>
          <p:cNvSpPr>
            <a:spLocks noGrp="1"/>
          </p:cNvSpPr>
          <p:nvPr>
            <p:ph type="ftr" sz="quarter" idx="11"/>
          </p:nvPr>
        </p:nvSpPr>
        <p:spPr/>
        <p:txBody>
          <a:bodyPr/>
          <a:lstStyle>
            <a:lvl1pPr>
              <a:defRPr/>
            </a:lvl1pPr>
          </a:lstStyle>
          <a:p>
            <a:pPr>
              <a:defRPr/>
            </a:pPr>
            <a:endParaRPr lang="ru-RU" dirty="0"/>
          </a:p>
        </p:txBody>
      </p:sp>
      <p:sp>
        <p:nvSpPr>
          <p:cNvPr id="9" name="Slide Number Placeholder 5"/>
          <p:cNvSpPr>
            <a:spLocks noGrp="1"/>
          </p:cNvSpPr>
          <p:nvPr>
            <p:ph type="sldNum" sz="quarter" idx="12"/>
          </p:nvPr>
        </p:nvSpPr>
        <p:spPr/>
        <p:txBody>
          <a:bodyPr/>
          <a:lstStyle>
            <a:lvl1pPr>
              <a:defRPr/>
            </a:lvl1pPr>
          </a:lstStyle>
          <a:p>
            <a:pPr>
              <a:defRPr/>
            </a:pPr>
            <a:fld id="{0932592A-3DD2-4398-848C-DEE86ED36B09}" type="slidenum">
              <a:rPr lang="ru-RU"/>
              <a:pPr>
                <a:defRPr/>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3"/>
          <p:cNvSpPr>
            <a:spLocks noGrp="1"/>
          </p:cNvSpPr>
          <p:nvPr>
            <p:ph type="dt" sz="half" idx="10"/>
          </p:nvPr>
        </p:nvSpPr>
        <p:spPr/>
        <p:txBody>
          <a:bodyPr/>
          <a:lstStyle>
            <a:lvl1pPr>
              <a:defRPr/>
            </a:lvl1pPr>
          </a:lstStyle>
          <a:p>
            <a:pPr>
              <a:defRPr/>
            </a:pPr>
            <a:fld id="{DCAE3ACF-0C29-43F2-8EF2-CA66CD5823CD}" type="datetimeFigureOut">
              <a:rPr lang="ru-RU"/>
              <a:pPr>
                <a:defRPr/>
              </a:pPr>
              <a:t>03.10.2018</a:t>
            </a:fld>
            <a:endParaRPr lang="ru-RU" dirty="0"/>
          </a:p>
        </p:txBody>
      </p:sp>
      <p:sp>
        <p:nvSpPr>
          <p:cNvPr id="4" name="Footer Placeholder 4"/>
          <p:cNvSpPr>
            <a:spLocks noGrp="1"/>
          </p:cNvSpPr>
          <p:nvPr>
            <p:ph type="ftr" sz="quarter" idx="11"/>
          </p:nvPr>
        </p:nvSpPr>
        <p:spPr/>
        <p:txBody>
          <a:bodyPr/>
          <a:lstStyle>
            <a:lvl1pPr>
              <a:defRPr/>
            </a:lvl1pPr>
          </a:lstStyle>
          <a:p>
            <a:pPr>
              <a:defRPr/>
            </a:pPr>
            <a:endParaRPr lang="ru-RU" dirty="0"/>
          </a:p>
        </p:txBody>
      </p:sp>
      <p:sp>
        <p:nvSpPr>
          <p:cNvPr id="5" name="Slide Number Placeholder 5"/>
          <p:cNvSpPr>
            <a:spLocks noGrp="1"/>
          </p:cNvSpPr>
          <p:nvPr>
            <p:ph type="sldNum" sz="quarter" idx="12"/>
          </p:nvPr>
        </p:nvSpPr>
        <p:spPr/>
        <p:txBody>
          <a:bodyPr/>
          <a:lstStyle>
            <a:lvl1pPr>
              <a:defRPr/>
            </a:lvl1pPr>
          </a:lstStyle>
          <a:p>
            <a:pPr>
              <a:defRPr/>
            </a:pPr>
            <a:fld id="{1CC502D3-DFC1-4FCC-9A31-A44A1C4AAFDA}" type="slidenum">
              <a:rPr lang="ru-RU"/>
              <a:pPr>
                <a:defRPr/>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D015FBA-D15D-4400-ACD7-99A92BFC2B3A}" type="datetimeFigureOut">
              <a:rPr lang="ru-RU"/>
              <a:pPr>
                <a:defRPr/>
              </a:pPr>
              <a:t>03.10.2018</a:t>
            </a:fld>
            <a:endParaRPr lang="ru-RU" dirty="0"/>
          </a:p>
        </p:txBody>
      </p:sp>
      <p:sp>
        <p:nvSpPr>
          <p:cNvPr id="3" name="Footer Placeholder 4"/>
          <p:cNvSpPr>
            <a:spLocks noGrp="1"/>
          </p:cNvSpPr>
          <p:nvPr>
            <p:ph type="ftr" sz="quarter" idx="11"/>
          </p:nvPr>
        </p:nvSpPr>
        <p:spPr/>
        <p:txBody>
          <a:bodyPr/>
          <a:lstStyle>
            <a:lvl1pPr>
              <a:defRPr/>
            </a:lvl1pPr>
          </a:lstStyle>
          <a:p>
            <a:pPr>
              <a:defRPr/>
            </a:pPr>
            <a:endParaRPr lang="ru-RU" dirty="0"/>
          </a:p>
        </p:txBody>
      </p:sp>
      <p:sp>
        <p:nvSpPr>
          <p:cNvPr id="4" name="Slide Number Placeholder 5"/>
          <p:cNvSpPr>
            <a:spLocks noGrp="1"/>
          </p:cNvSpPr>
          <p:nvPr>
            <p:ph type="sldNum" sz="quarter" idx="12"/>
          </p:nvPr>
        </p:nvSpPr>
        <p:spPr/>
        <p:txBody>
          <a:bodyPr/>
          <a:lstStyle>
            <a:lvl1pPr>
              <a:defRPr/>
            </a:lvl1pPr>
          </a:lstStyle>
          <a:p>
            <a:pPr>
              <a:defRPr/>
            </a:pPr>
            <a:fld id="{86435B93-C53D-43AB-AA01-9793C9204BA7}" type="slidenum">
              <a:rPr lang="ru-RU"/>
              <a:pPr>
                <a:defRPr/>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5" name="Rectangle 7"/>
          <p:cNvSpPr/>
          <p:nvPr/>
        </p:nvSpPr>
        <p:spPr>
          <a:xfrm>
            <a:off x="0" y="0"/>
            <a:ext cx="530383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8"/>
          <p:cNvSpPr/>
          <p:nvPr/>
        </p:nvSpPr>
        <p:spPr>
          <a:xfrm>
            <a:off x="5303838" y="0"/>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oAutofit/>
          </a:bodyPr>
          <a:lstStyle>
            <a:lvl1pPr>
              <a:lnSpc>
                <a:spcPct val="84000"/>
              </a:lnSpc>
              <a:defRPr sz="4800" baseline="0">
                <a:solidFill>
                  <a:schemeClr val="tx2"/>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7" name="Date Placeholder 4"/>
          <p:cNvSpPr>
            <a:spLocks noGrp="1"/>
          </p:cNvSpPr>
          <p:nvPr>
            <p:ph type="dt" sz="half" idx="10"/>
          </p:nvPr>
        </p:nvSpPr>
        <p:spPr>
          <a:xfrm>
            <a:off x="723900" y="6453188"/>
            <a:ext cx="1204913" cy="404812"/>
          </a:xfrm>
        </p:spPr>
        <p:txBody>
          <a:bodyPr/>
          <a:lstStyle>
            <a:lvl1pPr>
              <a:defRPr>
                <a:solidFill>
                  <a:schemeClr val="tx2"/>
                </a:solidFill>
              </a:defRPr>
            </a:lvl1pPr>
          </a:lstStyle>
          <a:p>
            <a:pPr>
              <a:defRPr/>
            </a:pPr>
            <a:fld id="{76DAF7AE-AA93-4C0A-93D7-E8FA70485A55}" type="datetimeFigureOut">
              <a:rPr lang="ru-RU"/>
              <a:pPr>
                <a:defRPr/>
              </a:pPr>
              <a:t>03.10.2018</a:t>
            </a:fld>
            <a:endParaRPr lang="ru-RU" dirty="0"/>
          </a:p>
        </p:txBody>
      </p:sp>
      <p:sp>
        <p:nvSpPr>
          <p:cNvPr id="8" name="Footer Placeholder 5"/>
          <p:cNvSpPr>
            <a:spLocks noGrp="1"/>
          </p:cNvSpPr>
          <p:nvPr>
            <p:ph type="ftr" sz="quarter" idx="11"/>
          </p:nvPr>
        </p:nvSpPr>
        <p:spPr>
          <a:xfrm>
            <a:off x="2206625" y="6453188"/>
            <a:ext cx="2373313" cy="404812"/>
          </a:xfrm>
        </p:spPr>
        <p:txBody>
          <a:bodyPr/>
          <a:lstStyle>
            <a:lvl1pPr>
              <a:defRPr>
                <a:solidFill>
                  <a:schemeClr val="tx2"/>
                </a:solidFill>
              </a:defRPr>
            </a:lvl1pPr>
          </a:lstStyle>
          <a:p>
            <a:pPr>
              <a:defRPr/>
            </a:pPr>
            <a:endParaRPr lang="ru-RU" dirty="0"/>
          </a:p>
        </p:txBody>
      </p:sp>
      <p:sp>
        <p:nvSpPr>
          <p:cNvPr id="9" name="Slide Number Placeholder 6"/>
          <p:cNvSpPr>
            <a:spLocks noGrp="1"/>
          </p:cNvSpPr>
          <p:nvPr>
            <p:ph type="sldNum" sz="quarter" idx="12"/>
          </p:nvPr>
        </p:nvSpPr>
        <p:spPr>
          <a:xfrm>
            <a:off x="9883775" y="6453188"/>
            <a:ext cx="1595438" cy="404812"/>
          </a:xfrm>
        </p:spPr>
        <p:txBody>
          <a:bodyPr/>
          <a:lstStyle>
            <a:lvl1pPr>
              <a:defRPr>
                <a:solidFill>
                  <a:schemeClr val="tx2"/>
                </a:solidFill>
              </a:defRPr>
            </a:lvl1pPr>
          </a:lstStyle>
          <a:p>
            <a:pPr>
              <a:defRPr/>
            </a:pPr>
            <a:fld id="{0A85038B-B831-473C-972A-238EF239A29E}" type="slidenum">
              <a:rPr lang="ru-RU"/>
              <a:pPr>
                <a:defRPr/>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Rectangle 7"/>
          <p:cNvSpPr/>
          <p:nvPr/>
        </p:nvSpPr>
        <p:spPr>
          <a:xfrm>
            <a:off x="0" y="0"/>
            <a:ext cx="530383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8"/>
          <p:cNvSpPr/>
          <p:nvPr/>
        </p:nvSpPr>
        <p:spPr>
          <a:xfrm>
            <a:off x="5303838" y="0"/>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ormAutofit/>
          </a:bodyPr>
          <a:lstStyle>
            <a:lvl1pPr>
              <a:lnSpc>
                <a:spcPct val="84000"/>
              </a:lnSpc>
              <a:defRPr sz="4800" baseline="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5532120" y="0"/>
            <a:ext cx="6659880" cy="6857999"/>
          </a:xfrm>
        </p:spPr>
        <p:txBody>
          <a:bodyPr rtlCol="0">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dirty="0" smtClean="0"/>
              <a:t>Вставка рисунка</a:t>
            </a:r>
            <a:endParaRPr lang="en-US" noProof="0"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7" name="Date Placeholder 4"/>
          <p:cNvSpPr>
            <a:spLocks noGrp="1"/>
          </p:cNvSpPr>
          <p:nvPr>
            <p:ph type="dt" sz="half" idx="10"/>
          </p:nvPr>
        </p:nvSpPr>
        <p:spPr>
          <a:xfrm>
            <a:off x="723900" y="6453188"/>
            <a:ext cx="1204913" cy="404812"/>
          </a:xfrm>
        </p:spPr>
        <p:txBody>
          <a:bodyPr/>
          <a:lstStyle>
            <a:lvl1pPr>
              <a:defRPr>
                <a:solidFill>
                  <a:schemeClr val="tx2"/>
                </a:solidFill>
              </a:defRPr>
            </a:lvl1pPr>
          </a:lstStyle>
          <a:p>
            <a:pPr>
              <a:defRPr/>
            </a:pPr>
            <a:fld id="{D5100691-0F0E-46E6-98AA-57F6169F24A6}" type="datetimeFigureOut">
              <a:rPr lang="ru-RU"/>
              <a:pPr>
                <a:defRPr/>
              </a:pPr>
              <a:t>03.10.2018</a:t>
            </a:fld>
            <a:endParaRPr lang="ru-RU" dirty="0"/>
          </a:p>
        </p:txBody>
      </p:sp>
      <p:sp>
        <p:nvSpPr>
          <p:cNvPr id="8" name="Footer Placeholder 5"/>
          <p:cNvSpPr>
            <a:spLocks noGrp="1"/>
          </p:cNvSpPr>
          <p:nvPr>
            <p:ph type="ftr" sz="quarter" idx="11"/>
          </p:nvPr>
        </p:nvSpPr>
        <p:spPr>
          <a:xfrm>
            <a:off x="2206625" y="6453188"/>
            <a:ext cx="2373313" cy="404812"/>
          </a:xfrm>
        </p:spPr>
        <p:txBody>
          <a:bodyPr/>
          <a:lstStyle>
            <a:lvl1pPr>
              <a:defRPr>
                <a:solidFill>
                  <a:schemeClr val="tx2"/>
                </a:solidFill>
              </a:defRPr>
            </a:lvl1pPr>
          </a:lstStyle>
          <a:p>
            <a:pPr>
              <a:defRPr/>
            </a:pPr>
            <a:endParaRPr lang="ru-RU" dirty="0"/>
          </a:p>
        </p:txBody>
      </p:sp>
      <p:sp>
        <p:nvSpPr>
          <p:cNvPr id="9" name="Slide Number Placeholder 6"/>
          <p:cNvSpPr>
            <a:spLocks noGrp="1"/>
          </p:cNvSpPr>
          <p:nvPr>
            <p:ph type="sldNum" sz="quarter" idx="12"/>
          </p:nvPr>
        </p:nvSpPr>
        <p:spPr>
          <a:xfrm>
            <a:off x="9883775" y="6453188"/>
            <a:ext cx="1595438" cy="404812"/>
          </a:xfrm>
        </p:spPr>
        <p:txBody>
          <a:bodyPr/>
          <a:lstStyle>
            <a:lvl1pPr>
              <a:defRPr>
                <a:solidFill>
                  <a:schemeClr val="tx2"/>
                </a:solidFill>
              </a:defRPr>
            </a:lvl1pPr>
          </a:lstStyle>
          <a:p>
            <a:pPr>
              <a:defRPr/>
            </a:pPr>
            <a:fld id="{E02DED21-0E59-40C2-A790-1E2DF03F4F16}" type="slidenum">
              <a:rPr lang="ru-RU"/>
              <a:pPr>
                <a:defRPr/>
              </a:pPr>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1371600" y="685800"/>
            <a:ext cx="9601200" cy="14859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заголовка</a:t>
            </a:r>
            <a:endParaRPr lang="en-US" smtClean="0"/>
          </a:p>
        </p:txBody>
      </p:sp>
      <p:sp>
        <p:nvSpPr>
          <p:cNvPr id="1027" name="Text Placeholder 2"/>
          <p:cNvSpPr>
            <a:spLocks noGrp="1"/>
          </p:cNvSpPr>
          <p:nvPr>
            <p:ph type="body" idx="1"/>
          </p:nvPr>
        </p:nvSpPr>
        <p:spPr bwMode="auto">
          <a:xfrm>
            <a:off x="1371600" y="2286000"/>
            <a:ext cx="9601200" cy="3581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Date Placeholder 3"/>
          <p:cNvSpPr>
            <a:spLocks noGrp="1"/>
          </p:cNvSpPr>
          <p:nvPr>
            <p:ph type="dt" sz="half" idx="2"/>
          </p:nvPr>
        </p:nvSpPr>
        <p:spPr>
          <a:xfrm>
            <a:off x="1390650" y="6453188"/>
            <a:ext cx="1204913" cy="404812"/>
          </a:xfrm>
          <a:prstGeom prst="rect">
            <a:avLst/>
          </a:prstGeom>
        </p:spPr>
        <p:txBody>
          <a:bodyPr vert="horz" lIns="91440" tIns="45720" rIns="91440" bIns="45720" rtlCol="0" anchor="ctr"/>
          <a:lstStyle>
            <a:lvl1pPr algn="l" fontAlgn="auto">
              <a:spcBef>
                <a:spcPts val="0"/>
              </a:spcBef>
              <a:spcAft>
                <a:spcPts val="0"/>
              </a:spcAft>
              <a:defRPr sz="1200" baseline="0">
                <a:solidFill>
                  <a:schemeClr val="tx2"/>
                </a:solidFill>
                <a:latin typeface="+mn-lt"/>
                <a:cs typeface="+mn-cs"/>
              </a:defRPr>
            </a:lvl1pPr>
          </a:lstStyle>
          <a:p>
            <a:pPr>
              <a:defRPr/>
            </a:pPr>
            <a:fld id="{36CB9848-7E05-4AFE-A9CC-2791D281128E}" type="datetimeFigureOut">
              <a:rPr lang="ru-RU"/>
              <a:pPr>
                <a:defRPr/>
              </a:pPr>
              <a:t>03.10.2018</a:t>
            </a:fld>
            <a:endParaRPr lang="ru-RU" dirty="0"/>
          </a:p>
        </p:txBody>
      </p:sp>
      <p:sp>
        <p:nvSpPr>
          <p:cNvPr id="5" name="Footer Placeholder 4"/>
          <p:cNvSpPr>
            <a:spLocks noGrp="1"/>
          </p:cNvSpPr>
          <p:nvPr>
            <p:ph type="ftr" sz="quarter" idx="3"/>
          </p:nvPr>
        </p:nvSpPr>
        <p:spPr>
          <a:xfrm>
            <a:off x="2894013" y="6453188"/>
            <a:ext cx="6280150" cy="404812"/>
          </a:xfrm>
          <a:prstGeom prst="rect">
            <a:avLst/>
          </a:prstGeom>
        </p:spPr>
        <p:txBody>
          <a:bodyPr vert="horz" lIns="91440" tIns="45720" rIns="91440" bIns="45720" rtlCol="0" anchor="ctr"/>
          <a:lstStyle>
            <a:lvl1pPr algn="l" fontAlgn="auto">
              <a:spcBef>
                <a:spcPts val="0"/>
              </a:spcBef>
              <a:spcAft>
                <a:spcPts val="0"/>
              </a:spcAft>
              <a:defRPr sz="1200" baseline="0">
                <a:solidFill>
                  <a:schemeClr val="tx2"/>
                </a:solidFill>
                <a:latin typeface="+mn-lt"/>
                <a:cs typeface="+mn-cs"/>
              </a:defRPr>
            </a:lvl1pPr>
          </a:lstStyle>
          <a:p>
            <a:pPr>
              <a:defRPr/>
            </a:pPr>
            <a:endParaRPr lang="ru-RU" dirty="0"/>
          </a:p>
        </p:txBody>
      </p:sp>
      <p:sp>
        <p:nvSpPr>
          <p:cNvPr id="6" name="Slide Number Placeholder 5"/>
          <p:cNvSpPr>
            <a:spLocks noGrp="1"/>
          </p:cNvSpPr>
          <p:nvPr>
            <p:ph type="sldNum" sz="quarter" idx="4"/>
          </p:nvPr>
        </p:nvSpPr>
        <p:spPr>
          <a:xfrm>
            <a:off x="9472613" y="6453188"/>
            <a:ext cx="1597025" cy="404812"/>
          </a:xfrm>
          <a:prstGeom prst="rect">
            <a:avLst/>
          </a:prstGeom>
        </p:spPr>
        <p:txBody>
          <a:bodyPr vert="horz" lIns="91440" tIns="45720" rIns="91440" bIns="45720" rtlCol="0" anchor="ctr"/>
          <a:lstStyle>
            <a:lvl1pPr algn="r" fontAlgn="auto">
              <a:spcBef>
                <a:spcPts val="0"/>
              </a:spcBef>
              <a:spcAft>
                <a:spcPts val="0"/>
              </a:spcAft>
              <a:defRPr sz="1200" baseline="0">
                <a:solidFill>
                  <a:schemeClr val="tx2"/>
                </a:solidFill>
                <a:latin typeface="+mn-lt"/>
                <a:cs typeface="+mn-cs"/>
              </a:defRPr>
            </a:lvl1pPr>
          </a:lstStyle>
          <a:p>
            <a:pPr>
              <a:defRPr/>
            </a:pPr>
            <a:fld id="{98F41978-4CB6-41BA-B455-19A4008E4CFA}" type="slidenum">
              <a:rPr lang="ru-RU"/>
              <a:pPr>
                <a:defRPr/>
              </a:pPr>
              <a:t>‹#›</a:t>
            </a:fld>
            <a:endParaRPr lang="ru-RU" dirty="0"/>
          </a:p>
        </p:txBody>
      </p:sp>
      <p:sp>
        <p:nvSpPr>
          <p:cNvPr id="9" name="Rectangle 8"/>
          <p:cNvSpPr/>
          <p:nvPr/>
        </p:nvSpPr>
        <p:spPr>
          <a:xfrm>
            <a:off x="477838" y="0"/>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713" r:id="rId1"/>
    <p:sldLayoutId id="2147483712" r:id="rId2"/>
    <p:sldLayoutId id="2147483714" r:id="rId3"/>
    <p:sldLayoutId id="2147483711" r:id="rId4"/>
    <p:sldLayoutId id="2147483710" r:id="rId5"/>
    <p:sldLayoutId id="2147483709" r:id="rId6"/>
    <p:sldLayoutId id="2147483708" r:id="rId7"/>
    <p:sldLayoutId id="2147483715" r:id="rId8"/>
    <p:sldLayoutId id="2147483716" r:id="rId9"/>
    <p:sldLayoutId id="2147483707" r:id="rId10"/>
    <p:sldLayoutId id="2147483706" r:id="rId11"/>
  </p:sldLayoutIdLst>
  <p:txStyles>
    <p:titleStyle>
      <a:lvl1pPr algn="l" rtl="0" eaLnBrk="0" fontAlgn="base" hangingPunct="0">
        <a:lnSpc>
          <a:spcPct val="89000"/>
        </a:lnSpc>
        <a:spcBef>
          <a:spcPct val="0"/>
        </a:spcBef>
        <a:spcAft>
          <a:spcPct val="0"/>
        </a:spcAft>
        <a:defRPr sz="4400" kern="1200">
          <a:solidFill>
            <a:schemeClr val="tx2"/>
          </a:solidFill>
          <a:latin typeface="+mj-lt"/>
          <a:ea typeface="+mj-ea"/>
          <a:cs typeface="+mj-cs"/>
        </a:defRPr>
      </a:lvl1pPr>
      <a:lvl2pPr algn="l" rtl="0" eaLnBrk="0" fontAlgn="base" hangingPunct="0">
        <a:lnSpc>
          <a:spcPct val="89000"/>
        </a:lnSpc>
        <a:spcBef>
          <a:spcPct val="0"/>
        </a:spcBef>
        <a:spcAft>
          <a:spcPct val="0"/>
        </a:spcAft>
        <a:defRPr sz="4400">
          <a:solidFill>
            <a:schemeClr val="tx2"/>
          </a:solidFill>
          <a:latin typeface="Franklin Gothic Book" pitchFamily="34" charset="0"/>
        </a:defRPr>
      </a:lvl2pPr>
      <a:lvl3pPr algn="l" rtl="0" eaLnBrk="0" fontAlgn="base" hangingPunct="0">
        <a:lnSpc>
          <a:spcPct val="89000"/>
        </a:lnSpc>
        <a:spcBef>
          <a:spcPct val="0"/>
        </a:spcBef>
        <a:spcAft>
          <a:spcPct val="0"/>
        </a:spcAft>
        <a:defRPr sz="4400">
          <a:solidFill>
            <a:schemeClr val="tx2"/>
          </a:solidFill>
          <a:latin typeface="Franklin Gothic Book" pitchFamily="34" charset="0"/>
        </a:defRPr>
      </a:lvl3pPr>
      <a:lvl4pPr algn="l" rtl="0" eaLnBrk="0" fontAlgn="base" hangingPunct="0">
        <a:lnSpc>
          <a:spcPct val="89000"/>
        </a:lnSpc>
        <a:spcBef>
          <a:spcPct val="0"/>
        </a:spcBef>
        <a:spcAft>
          <a:spcPct val="0"/>
        </a:spcAft>
        <a:defRPr sz="4400">
          <a:solidFill>
            <a:schemeClr val="tx2"/>
          </a:solidFill>
          <a:latin typeface="Franklin Gothic Book" pitchFamily="34" charset="0"/>
        </a:defRPr>
      </a:lvl4pPr>
      <a:lvl5pPr algn="l" rtl="0" eaLnBrk="0" fontAlgn="base" hangingPunct="0">
        <a:lnSpc>
          <a:spcPct val="89000"/>
        </a:lnSpc>
        <a:spcBef>
          <a:spcPct val="0"/>
        </a:spcBef>
        <a:spcAft>
          <a:spcPct val="0"/>
        </a:spcAft>
        <a:defRPr sz="4400">
          <a:solidFill>
            <a:schemeClr val="tx2"/>
          </a:solidFill>
          <a:latin typeface="Franklin Gothic Book" pitchFamily="34" charset="0"/>
        </a:defRPr>
      </a:lvl5pPr>
      <a:lvl6pPr marL="457200" algn="l" rtl="0" fontAlgn="base">
        <a:lnSpc>
          <a:spcPct val="89000"/>
        </a:lnSpc>
        <a:spcBef>
          <a:spcPct val="0"/>
        </a:spcBef>
        <a:spcAft>
          <a:spcPct val="0"/>
        </a:spcAft>
        <a:defRPr sz="4400">
          <a:solidFill>
            <a:schemeClr val="tx2"/>
          </a:solidFill>
          <a:latin typeface="Franklin Gothic Book" pitchFamily="34" charset="0"/>
        </a:defRPr>
      </a:lvl6pPr>
      <a:lvl7pPr marL="914400" algn="l" rtl="0" fontAlgn="base">
        <a:lnSpc>
          <a:spcPct val="89000"/>
        </a:lnSpc>
        <a:spcBef>
          <a:spcPct val="0"/>
        </a:spcBef>
        <a:spcAft>
          <a:spcPct val="0"/>
        </a:spcAft>
        <a:defRPr sz="4400">
          <a:solidFill>
            <a:schemeClr val="tx2"/>
          </a:solidFill>
          <a:latin typeface="Franklin Gothic Book" pitchFamily="34" charset="0"/>
        </a:defRPr>
      </a:lvl7pPr>
      <a:lvl8pPr marL="1371600" algn="l" rtl="0" fontAlgn="base">
        <a:lnSpc>
          <a:spcPct val="89000"/>
        </a:lnSpc>
        <a:spcBef>
          <a:spcPct val="0"/>
        </a:spcBef>
        <a:spcAft>
          <a:spcPct val="0"/>
        </a:spcAft>
        <a:defRPr sz="4400">
          <a:solidFill>
            <a:schemeClr val="tx2"/>
          </a:solidFill>
          <a:latin typeface="Franklin Gothic Book" pitchFamily="34" charset="0"/>
        </a:defRPr>
      </a:lvl8pPr>
      <a:lvl9pPr marL="1828800" algn="l" rtl="0" fontAlgn="base">
        <a:lnSpc>
          <a:spcPct val="89000"/>
        </a:lnSpc>
        <a:spcBef>
          <a:spcPct val="0"/>
        </a:spcBef>
        <a:spcAft>
          <a:spcPct val="0"/>
        </a:spcAft>
        <a:defRPr sz="4400">
          <a:solidFill>
            <a:schemeClr val="tx2"/>
          </a:solidFill>
          <a:latin typeface="Franklin Gothic Book" pitchFamily="34" charset="0"/>
        </a:defRPr>
      </a:lvl9pPr>
    </p:titleStyle>
    <p:bodyStyle>
      <a:lvl1pPr marL="382588" indent="-382588" algn="l" rtl="0" eaLnBrk="0" fontAlgn="base" hangingPunct="0">
        <a:lnSpc>
          <a:spcPct val="94000"/>
        </a:lnSpc>
        <a:spcBef>
          <a:spcPts val="1000"/>
        </a:spcBef>
        <a:spcAft>
          <a:spcPts val="200"/>
        </a:spcAft>
        <a:buFont typeface="Franklin Gothic Book" pitchFamily="34" charset="0"/>
        <a:buChar char="■"/>
        <a:defRPr sz="2000" kern="1200">
          <a:solidFill>
            <a:schemeClr val="tx2"/>
          </a:solidFill>
          <a:latin typeface="+mn-lt"/>
          <a:ea typeface="+mn-ea"/>
          <a:cs typeface="+mn-cs"/>
        </a:defRPr>
      </a:lvl1pPr>
      <a:lvl2pPr marL="914400" indent="-382588" algn="l" rtl="0" eaLnBrk="0" fontAlgn="base" hangingPunct="0">
        <a:lnSpc>
          <a:spcPct val="94000"/>
        </a:lnSpc>
        <a:spcBef>
          <a:spcPts val="500"/>
        </a:spcBef>
        <a:spcAft>
          <a:spcPts val="200"/>
        </a:spcAft>
        <a:buFont typeface="Franklin Gothic Book" pitchFamily="34" charset="0"/>
        <a:buChar char="–"/>
        <a:defRPr sz="2000" i="1" kern="1200">
          <a:solidFill>
            <a:schemeClr val="tx2"/>
          </a:solidFill>
          <a:latin typeface="+mn-lt"/>
          <a:ea typeface="+mn-ea"/>
          <a:cs typeface="+mn-cs"/>
        </a:defRPr>
      </a:lvl2pPr>
      <a:lvl3pPr marL="1371600" indent="-382588" algn="l" rtl="0" eaLnBrk="0" fontAlgn="base" hangingPunct="0">
        <a:lnSpc>
          <a:spcPct val="94000"/>
        </a:lnSpc>
        <a:spcBef>
          <a:spcPts val="500"/>
        </a:spcBef>
        <a:spcAft>
          <a:spcPts val="200"/>
        </a:spcAft>
        <a:buFont typeface="Franklin Gothic Book" pitchFamily="34" charset="0"/>
        <a:buChar char="■"/>
        <a:defRPr kern="1200">
          <a:solidFill>
            <a:schemeClr val="tx2"/>
          </a:solidFill>
          <a:latin typeface="+mn-lt"/>
          <a:ea typeface="+mn-ea"/>
          <a:cs typeface="+mn-cs"/>
        </a:defRPr>
      </a:lvl3pPr>
      <a:lvl4pPr marL="1828800" indent="-382588" algn="l" rtl="0" eaLnBrk="0" fontAlgn="base" hangingPunct="0">
        <a:lnSpc>
          <a:spcPct val="94000"/>
        </a:lnSpc>
        <a:spcBef>
          <a:spcPts val="500"/>
        </a:spcBef>
        <a:spcAft>
          <a:spcPts val="200"/>
        </a:spcAft>
        <a:buFont typeface="Franklin Gothic Book" pitchFamily="34" charset="0"/>
        <a:buChar char="–"/>
        <a:defRPr i="1" kern="1200">
          <a:solidFill>
            <a:schemeClr val="tx2"/>
          </a:solidFill>
          <a:latin typeface="+mn-lt"/>
          <a:ea typeface="+mn-ea"/>
          <a:cs typeface="+mn-cs"/>
        </a:defRPr>
      </a:lvl4pPr>
      <a:lvl5pPr marL="2286000" indent="-382588" algn="l" rtl="0" eaLnBrk="0" fontAlgn="base" hangingPunct="0">
        <a:lnSpc>
          <a:spcPct val="94000"/>
        </a:lnSpc>
        <a:spcBef>
          <a:spcPts val="500"/>
        </a:spcBef>
        <a:spcAft>
          <a:spcPts val="200"/>
        </a:spcAft>
        <a:buFont typeface="Franklin Gothic Book" pitchFamily="34" charset="0"/>
        <a:buChar char="■"/>
        <a:defRPr sz="1600" kern="120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8" Type="http://schemas.openxmlformats.org/officeDocument/2006/relationships/diagramLayout" Target="../diagrams/layout5.xml"/><Relationship Id="rId13" Type="http://schemas.openxmlformats.org/officeDocument/2006/relationships/diagramLayout" Target="../diagrams/layout6.xml"/><Relationship Id="rId18" Type="http://schemas.openxmlformats.org/officeDocument/2006/relationships/diagramLayout" Target="../diagrams/layout7.xml"/><Relationship Id="rId26" Type="http://schemas.microsoft.com/office/2007/relationships/diagramDrawing" Target="../diagrams/drawing8.xml"/><Relationship Id="rId3" Type="http://schemas.openxmlformats.org/officeDocument/2006/relationships/diagramLayout" Target="../diagrams/layout4.xml"/><Relationship Id="rId21" Type="http://schemas.microsoft.com/office/2007/relationships/diagramDrawing" Target="../diagrams/drawing7.xml"/><Relationship Id="rId7" Type="http://schemas.openxmlformats.org/officeDocument/2006/relationships/diagramData" Target="../diagrams/data5.xml"/><Relationship Id="rId12" Type="http://schemas.openxmlformats.org/officeDocument/2006/relationships/diagramData" Target="../diagrams/data6.xml"/><Relationship Id="rId17" Type="http://schemas.openxmlformats.org/officeDocument/2006/relationships/diagramData" Target="../diagrams/data7.xml"/><Relationship Id="rId25" Type="http://schemas.openxmlformats.org/officeDocument/2006/relationships/diagramColors" Target="../diagrams/colors8.xml"/><Relationship Id="rId2" Type="http://schemas.openxmlformats.org/officeDocument/2006/relationships/diagramData" Target="../diagrams/data4.xml"/><Relationship Id="rId16" Type="http://schemas.microsoft.com/office/2007/relationships/diagramDrawing" Target="../diagrams/drawing6.xml"/><Relationship Id="rId20" Type="http://schemas.openxmlformats.org/officeDocument/2006/relationships/diagramColors" Target="../diagrams/colors7.xml"/><Relationship Id="rId1" Type="http://schemas.openxmlformats.org/officeDocument/2006/relationships/slideLayout" Target="../slideLayouts/slideLayout7.xml"/><Relationship Id="rId6" Type="http://schemas.microsoft.com/office/2007/relationships/diagramDrawing" Target="../diagrams/drawing4.xml"/><Relationship Id="rId11" Type="http://schemas.microsoft.com/office/2007/relationships/diagramDrawing" Target="../diagrams/drawing5.xml"/><Relationship Id="rId24" Type="http://schemas.openxmlformats.org/officeDocument/2006/relationships/diagramQuickStyle" Target="../diagrams/quickStyle8.xml"/><Relationship Id="rId5" Type="http://schemas.openxmlformats.org/officeDocument/2006/relationships/diagramColors" Target="../diagrams/colors4.xml"/><Relationship Id="rId15" Type="http://schemas.openxmlformats.org/officeDocument/2006/relationships/diagramColors" Target="../diagrams/colors6.xml"/><Relationship Id="rId23" Type="http://schemas.openxmlformats.org/officeDocument/2006/relationships/diagramLayout" Target="../diagrams/layout8.xml"/><Relationship Id="rId10" Type="http://schemas.openxmlformats.org/officeDocument/2006/relationships/diagramColors" Target="../diagrams/colors5.xml"/><Relationship Id="rId19" Type="http://schemas.openxmlformats.org/officeDocument/2006/relationships/diagramQuickStyle" Target="../diagrams/quickStyle7.xml"/><Relationship Id="rId4" Type="http://schemas.openxmlformats.org/officeDocument/2006/relationships/diagramQuickStyle" Target="../diagrams/quickStyle4.xml"/><Relationship Id="rId9" Type="http://schemas.openxmlformats.org/officeDocument/2006/relationships/diagramQuickStyle" Target="../diagrams/quickStyle5.xml"/><Relationship Id="rId14" Type="http://schemas.openxmlformats.org/officeDocument/2006/relationships/diagramQuickStyle" Target="../diagrams/quickStyle6.xml"/><Relationship Id="rId22" Type="http://schemas.openxmlformats.org/officeDocument/2006/relationships/diagramData" Target="../diagrams/data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6.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482725" y="1205345"/>
            <a:ext cx="8793163" cy="4087091"/>
          </a:xfrm>
        </p:spPr>
        <p:txBody>
          <a:bodyPr rtlCol="0"/>
          <a:lstStyle/>
          <a:p>
            <a:pPr eaLnBrk="1" fontAlgn="auto" hangingPunct="1">
              <a:spcAft>
                <a:spcPts val="0"/>
              </a:spcAft>
              <a:defRPr/>
            </a:pPr>
            <a:r>
              <a:rPr lang="uk-UA" sz="2400" b="1" dirty="0">
                <a:solidFill>
                  <a:srgbClr val="191B0E"/>
                </a:solidFill>
              </a:rPr>
              <a:t>Департамент охорони здоров’я</a:t>
            </a:r>
            <a:br>
              <a:rPr lang="uk-UA" sz="2400" b="1" dirty="0">
                <a:solidFill>
                  <a:srgbClr val="191B0E"/>
                </a:solidFill>
              </a:rPr>
            </a:br>
            <a:r>
              <a:rPr lang="uk-UA" sz="2400" b="1" dirty="0">
                <a:solidFill>
                  <a:srgbClr val="191B0E"/>
                </a:solidFill>
              </a:rPr>
              <a:t>Полтавської обласної державної адміністрації</a:t>
            </a:r>
            <a:br>
              <a:rPr lang="uk-UA" sz="2400" b="1" dirty="0">
                <a:solidFill>
                  <a:srgbClr val="191B0E"/>
                </a:solidFill>
              </a:rPr>
            </a:br>
            <a:r>
              <a:rPr lang="uk-UA" sz="2400" b="1" dirty="0">
                <a:solidFill>
                  <a:srgbClr val="191B0E"/>
                </a:solidFill>
              </a:rPr>
              <a:t>Комунальна Лубенська центральна міська </a:t>
            </a:r>
            <a:r>
              <a:rPr lang="uk-UA" sz="2400" b="1" dirty="0" smtClean="0">
                <a:solidFill>
                  <a:srgbClr val="191B0E"/>
                </a:solidFill>
              </a:rPr>
              <a:t>лікарня</a:t>
            </a:r>
            <a:br>
              <a:rPr lang="uk-UA" sz="2400" b="1" dirty="0" smtClean="0">
                <a:solidFill>
                  <a:srgbClr val="191B0E"/>
                </a:solidFill>
              </a:rPr>
            </a:br>
            <a:r>
              <a:rPr lang="uk-UA" sz="2400" b="1" dirty="0" smtClean="0">
                <a:solidFill>
                  <a:srgbClr val="191B0E"/>
                </a:solidFill>
              </a:rPr>
              <a:t/>
            </a:r>
            <a:br>
              <a:rPr lang="uk-UA" sz="2400" b="1" dirty="0" smtClean="0">
                <a:solidFill>
                  <a:srgbClr val="191B0E"/>
                </a:solidFill>
              </a:rPr>
            </a:br>
            <a:r>
              <a:rPr lang="uk-UA" sz="2400" b="1" dirty="0" smtClean="0">
                <a:solidFill>
                  <a:srgbClr val="191B0E"/>
                </a:solidFill>
              </a:rPr>
              <a:t/>
            </a:r>
            <a:br>
              <a:rPr lang="uk-UA" sz="2400" b="1" dirty="0" smtClean="0">
                <a:solidFill>
                  <a:srgbClr val="191B0E"/>
                </a:solidFill>
              </a:rPr>
            </a:br>
            <a:r>
              <a:rPr lang="uk-UA" sz="4000" dirty="0" smtClean="0"/>
              <a:t>Перспективний план розвитку </a:t>
            </a:r>
            <a:br>
              <a:rPr lang="uk-UA" sz="4000" dirty="0" smtClean="0"/>
            </a:br>
            <a:r>
              <a:rPr lang="uk-UA" sz="4000" dirty="0" smtClean="0"/>
              <a:t>Лубенської лікарні інтенсивного лікування </a:t>
            </a:r>
            <a:br>
              <a:rPr lang="uk-UA" sz="4000" dirty="0" smtClean="0"/>
            </a:br>
            <a:r>
              <a:rPr lang="uk-UA" sz="4000" dirty="0" smtClean="0"/>
              <a:t>західного госпітального округу</a:t>
            </a:r>
            <a:endParaRPr lang="ru-RU" sz="4000" dirty="0"/>
          </a:p>
        </p:txBody>
      </p:sp>
      <p:sp>
        <p:nvSpPr>
          <p:cNvPr id="3" name="Подзаголовок 2"/>
          <p:cNvSpPr>
            <a:spLocks noGrp="1"/>
          </p:cNvSpPr>
          <p:nvPr>
            <p:ph type="subTitle" idx="1"/>
          </p:nvPr>
        </p:nvSpPr>
        <p:spPr>
          <a:xfrm>
            <a:off x="2623850" y="5818982"/>
            <a:ext cx="6832600" cy="442912"/>
          </a:xfrm>
        </p:spPr>
        <p:txBody>
          <a:bodyPr rtlCol="0">
            <a:normAutofit fontScale="92500" lnSpcReduction="10000"/>
          </a:bodyPr>
          <a:lstStyle/>
          <a:p>
            <a:pPr eaLnBrk="1" fontAlgn="auto" hangingPunct="1">
              <a:defRPr/>
            </a:pPr>
            <a:r>
              <a:rPr lang="uk-UA" dirty="0" smtClean="0"/>
              <a:t>Лубни - 2018</a:t>
            </a:r>
            <a:endParaRPr lang="ru-RU" dirty="0"/>
          </a:p>
        </p:txBody>
      </p:sp>
      <p:pic>
        <p:nvPicPr>
          <p:cNvPr id="4" name="Рисунок 3"/>
          <p:cNvPicPr>
            <a:picLocks noChangeAspect="1"/>
          </p:cNvPicPr>
          <p:nvPr/>
        </p:nvPicPr>
        <p:blipFill>
          <a:blip r:embed="rId2" cstate="print"/>
          <a:stretch>
            <a:fillRect/>
          </a:stretch>
        </p:blipFill>
        <p:spPr>
          <a:xfrm>
            <a:off x="346363" y="138545"/>
            <a:ext cx="1657350" cy="20955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1914525" y="738188"/>
            <a:ext cx="8361363" cy="1495425"/>
          </a:xfrm>
        </p:spPr>
        <p:txBody>
          <a:bodyPr rtlCol="0"/>
          <a:lstStyle/>
          <a:p>
            <a:pPr eaLnBrk="1" fontAlgn="auto" hangingPunct="1">
              <a:spcAft>
                <a:spcPts val="0"/>
              </a:spcAft>
              <a:defRPr/>
            </a:pPr>
            <a:r>
              <a:rPr lang="uk-UA" sz="2800" b="1" dirty="0"/>
              <a:t>МЕДИЧНЕ ЗАВДАННЯ</a:t>
            </a:r>
            <a:r>
              <a:rPr lang="ru-RU" sz="2800" b="1" dirty="0"/>
              <a:t/>
            </a:r>
            <a:br>
              <a:rPr lang="ru-RU" sz="2800" b="1" dirty="0"/>
            </a:br>
            <a:endParaRPr lang="ru-RU" sz="2400" b="1" dirty="0"/>
          </a:p>
        </p:txBody>
      </p:sp>
      <p:sp>
        <p:nvSpPr>
          <p:cNvPr id="5" name="Объект 4"/>
          <p:cNvSpPr>
            <a:spLocks noGrp="1"/>
          </p:cNvSpPr>
          <p:nvPr>
            <p:ph type="subTitle" idx="1"/>
          </p:nvPr>
        </p:nvSpPr>
        <p:spPr>
          <a:xfrm>
            <a:off x="2679700" y="2233613"/>
            <a:ext cx="6832600" cy="3475037"/>
          </a:xfrm>
        </p:spPr>
        <p:txBody>
          <a:bodyPr rtlCol="0">
            <a:normAutofit/>
          </a:bodyPr>
          <a:lstStyle/>
          <a:p>
            <a:pPr eaLnBrk="1" fontAlgn="auto" hangingPunct="1">
              <a:defRPr/>
            </a:pPr>
            <a:r>
              <a:rPr lang="uk-UA" b="1" dirty="0" smtClean="0"/>
              <a:t>на </a:t>
            </a:r>
            <a:r>
              <a:rPr lang="uk-UA" b="1" dirty="0"/>
              <a:t>розробку проекту по об’єкту:</a:t>
            </a:r>
            <a:endParaRPr lang="ru-RU" dirty="0"/>
          </a:p>
          <a:p>
            <a:pPr eaLnBrk="1" fontAlgn="auto" hangingPunct="1">
              <a:defRPr/>
            </a:pPr>
            <a:r>
              <a:rPr lang="uk-UA" b="1" dirty="0"/>
              <a:t>«Реконструкція приймального відділення та фізіотерапевтичного кабінету Комунальної Лубенської центральної міської лікарні по вул. П’ятикопа, 26 м. Лубни, Полтавської області» </a:t>
            </a:r>
            <a:endParaRPr lang="uk-UA" b="1" dirty="0" smtClean="0"/>
          </a:p>
          <a:p>
            <a:pPr eaLnBrk="1" fontAlgn="auto" hangingPunct="1">
              <a:defRPr/>
            </a:pPr>
            <a:r>
              <a:rPr lang="uk-UA" b="1" dirty="0" smtClean="0"/>
              <a:t>під </a:t>
            </a:r>
            <a:r>
              <a:rPr lang="uk-UA" b="1" dirty="0"/>
              <a:t>відділення невідкладної медичної допомоги Комунальної Лубенської центральної міської лікарні </a:t>
            </a:r>
            <a:endParaRPr lang="ru-RU" dirty="0"/>
          </a:p>
          <a:p>
            <a:pPr eaLnBrk="1" fontAlgn="auto" hangingPunct="1">
              <a:defRPr/>
            </a:pPr>
            <a:endParaRPr lang="ru-RU"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983673" y="914400"/>
            <a:ext cx="11208327" cy="5943600"/>
          </a:xfrm>
        </p:spPr>
        <p:txBody>
          <a:bodyPr numCol="2" rtlCol="0">
            <a:normAutofit/>
          </a:bodyPr>
          <a:lstStyle/>
          <a:p>
            <a:pPr marL="0" indent="0" eaLnBrk="1" fontAlgn="auto" hangingPunct="1">
              <a:buFont typeface="Franklin Gothic Book" pitchFamily="34" charset="0"/>
              <a:buNone/>
              <a:defRPr/>
            </a:pPr>
            <a:endParaRPr lang="uk-UA" sz="2300" b="1" dirty="0" smtClean="0"/>
          </a:p>
          <a:p>
            <a:pPr marL="0" indent="0" eaLnBrk="1" fontAlgn="auto" hangingPunct="1">
              <a:buFont typeface="Franklin Gothic Book" pitchFamily="34" charset="0"/>
              <a:buNone/>
              <a:defRPr/>
            </a:pPr>
            <a:endParaRPr lang="uk-UA" sz="2300" b="1" dirty="0"/>
          </a:p>
          <a:p>
            <a:pPr marL="0" indent="0" eaLnBrk="1" fontAlgn="auto" hangingPunct="1">
              <a:buFont typeface="Franklin Gothic Book" pitchFamily="34" charset="0"/>
              <a:buNone/>
              <a:defRPr/>
            </a:pPr>
            <a:r>
              <a:rPr lang="uk-UA" sz="2300" b="1" dirty="0" smtClean="0"/>
              <a:t>Відділи та підрозділи:</a:t>
            </a:r>
          </a:p>
          <a:p>
            <a:pPr marL="384048" indent="-384048" eaLnBrk="1" fontAlgn="auto" hangingPunct="1">
              <a:defRPr/>
            </a:pPr>
            <a:r>
              <a:rPr lang="uk-UA" dirty="0"/>
              <a:t>Травматологічне відділення</a:t>
            </a:r>
            <a:endParaRPr lang="ru-RU" dirty="0"/>
          </a:p>
          <a:p>
            <a:pPr marL="384048" indent="-384048" eaLnBrk="1" fontAlgn="auto" hangingPunct="1">
              <a:defRPr/>
            </a:pPr>
            <a:r>
              <a:rPr lang="uk-UA" dirty="0" smtClean="0"/>
              <a:t>Терапевтичне </a:t>
            </a:r>
            <a:r>
              <a:rPr lang="uk-UA" dirty="0"/>
              <a:t>відділення</a:t>
            </a:r>
            <a:endParaRPr lang="ru-RU" dirty="0"/>
          </a:p>
          <a:p>
            <a:pPr marL="384048" indent="-384048" eaLnBrk="1" fontAlgn="auto" hangingPunct="1">
              <a:defRPr/>
            </a:pPr>
            <a:r>
              <a:rPr lang="uk-UA" dirty="0" smtClean="0"/>
              <a:t>Отоларингологічне </a:t>
            </a:r>
            <a:r>
              <a:rPr lang="uk-UA" dirty="0"/>
              <a:t>відділення </a:t>
            </a:r>
            <a:endParaRPr lang="ru-RU" dirty="0"/>
          </a:p>
          <a:p>
            <a:pPr marL="384048" indent="-384048" eaLnBrk="1" fontAlgn="auto" hangingPunct="1">
              <a:defRPr/>
            </a:pPr>
            <a:r>
              <a:rPr lang="uk-UA" dirty="0" smtClean="0"/>
              <a:t>Приймальне відділення</a:t>
            </a:r>
            <a:endParaRPr lang="ru-RU" dirty="0"/>
          </a:p>
          <a:p>
            <a:pPr marL="384048" indent="-384048" eaLnBrk="1" fontAlgn="auto" hangingPunct="1">
              <a:defRPr/>
            </a:pPr>
            <a:r>
              <a:rPr lang="uk-UA" dirty="0"/>
              <a:t>Акушерсько-гінекологічне відділення </a:t>
            </a:r>
            <a:endParaRPr lang="ru-RU" dirty="0"/>
          </a:p>
          <a:p>
            <a:pPr marL="384048" indent="-384048" eaLnBrk="1" fontAlgn="auto" hangingPunct="1">
              <a:defRPr/>
            </a:pPr>
            <a:r>
              <a:rPr lang="uk-UA" dirty="0" smtClean="0"/>
              <a:t>Онкологічне </a:t>
            </a:r>
            <a:r>
              <a:rPr lang="uk-UA" dirty="0"/>
              <a:t>відділення (з ліжками для надання паліативної допомоги)</a:t>
            </a:r>
            <a:endParaRPr lang="ru-RU" dirty="0"/>
          </a:p>
          <a:p>
            <a:pPr marL="384048" indent="-384048" eaLnBrk="1" fontAlgn="auto" hangingPunct="1">
              <a:defRPr/>
            </a:pPr>
            <a:r>
              <a:rPr lang="uk-UA" dirty="0" smtClean="0"/>
              <a:t>Офтальмологічне </a:t>
            </a:r>
            <a:r>
              <a:rPr lang="uk-UA" dirty="0"/>
              <a:t>відділення </a:t>
            </a:r>
            <a:endParaRPr lang="ru-RU" dirty="0"/>
          </a:p>
          <a:p>
            <a:pPr marL="384048" indent="-384048" eaLnBrk="1" fontAlgn="auto" hangingPunct="1">
              <a:defRPr/>
            </a:pPr>
            <a:r>
              <a:rPr lang="uk-UA" dirty="0" smtClean="0"/>
              <a:t>Хірургічне відділення</a:t>
            </a:r>
            <a:endParaRPr lang="uk-UA" dirty="0"/>
          </a:p>
          <a:p>
            <a:pPr marL="384048" indent="-384048" eaLnBrk="1" fontAlgn="auto" hangingPunct="1">
              <a:defRPr/>
            </a:pPr>
            <a:r>
              <a:rPr lang="uk-UA" dirty="0" smtClean="0"/>
              <a:t>Відділення </a:t>
            </a:r>
            <a:r>
              <a:rPr lang="uk-UA" dirty="0"/>
              <a:t>анестезіології та інтенсивної терапії </a:t>
            </a:r>
            <a:endParaRPr lang="uk-UA" dirty="0" smtClean="0"/>
          </a:p>
          <a:p>
            <a:pPr marL="384048" indent="-384048" eaLnBrk="1" fontAlgn="auto" hangingPunct="1">
              <a:defRPr/>
            </a:pPr>
            <a:endParaRPr lang="uk-UA" dirty="0" smtClean="0"/>
          </a:p>
          <a:p>
            <a:pPr marL="384048" indent="-384048" eaLnBrk="1" fontAlgn="auto" hangingPunct="1">
              <a:defRPr/>
            </a:pPr>
            <a:endParaRPr lang="uk-UA" dirty="0"/>
          </a:p>
          <a:p>
            <a:pPr marL="384048" indent="-384048" eaLnBrk="1" fontAlgn="auto" hangingPunct="1">
              <a:defRPr/>
            </a:pPr>
            <a:endParaRPr lang="uk-UA" dirty="0" smtClean="0"/>
          </a:p>
          <a:p>
            <a:pPr marL="384048" indent="-384048" eaLnBrk="1" fontAlgn="auto" hangingPunct="1">
              <a:defRPr/>
            </a:pPr>
            <a:endParaRPr lang="ru-RU" dirty="0"/>
          </a:p>
          <a:p>
            <a:pPr marL="384048" indent="-384048" eaLnBrk="1" fontAlgn="auto" hangingPunct="1">
              <a:defRPr/>
            </a:pPr>
            <a:r>
              <a:rPr lang="uk-UA" dirty="0" smtClean="0"/>
              <a:t>Інфекційне </a:t>
            </a:r>
            <a:r>
              <a:rPr lang="uk-UA" dirty="0"/>
              <a:t>відділення</a:t>
            </a:r>
            <a:endParaRPr lang="ru-RU" dirty="0"/>
          </a:p>
          <a:p>
            <a:pPr marL="384048" indent="-384048" eaLnBrk="1" fontAlgn="auto" hangingPunct="1">
              <a:defRPr/>
            </a:pPr>
            <a:r>
              <a:rPr lang="uk-UA" dirty="0" smtClean="0"/>
              <a:t>Кардіологічне відділення</a:t>
            </a:r>
            <a:endParaRPr lang="ru-RU" dirty="0"/>
          </a:p>
          <a:p>
            <a:pPr marL="384048" indent="-384048" eaLnBrk="1" fontAlgn="auto" hangingPunct="1">
              <a:defRPr/>
            </a:pPr>
            <a:r>
              <a:rPr lang="uk-UA" dirty="0" smtClean="0"/>
              <a:t>Неврологічне </a:t>
            </a:r>
            <a:r>
              <a:rPr lang="uk-UA" dirty="0"/>
              <a:t>відділення </a:t>
            </a:r>
            <a:endParaRPr lang="ru-RU" dirty="0"/>
          </a:p>
          <a:p>
            <a:pPr marL="384048" indent="-384048" eaLnBrk="1" fontAlgn="auto" hangingPunct="1">
              <a:defRPr/>
            </a:pPr>
            <a:r>
              <a:rPr lang="uk-UA" dirty="0" smtClean="0"/>
              <a:t>Педіатричне </a:t>
            </a:r>
            <a:r>
              <a:rPr lang="uk-UA" dirty="0"/>
              <a:t>відділення</a:t>
            </a:r>
            <a:endParaRPr lang="ru-RU" dirty="0"/>
          </a:p>
          <a:p>
            <a:pPr marL="384048" indent="-384048" eaLnBrk="1" fontAlgn="auto" hangingPunct="1">
              <a:defRPr/>
            </a:pPr>
            <a:r>
              <a:rPr lang="uk-UA" dirty="0" smtClean="0"/>
              <a:t>Фізіотерапевтичне </a:t>
            </a:r>
            <a:r>
              <a:rPr lang="uk-UA" dirty="0"/>
              <a:t>відділення</a:t>
            </a:r>
            <a:endParaRPr lang="ru-RU" dirty="0"/>
          </a:p>
          <a:p>
            <a:pPr marL="384048" indent="-384048" eaLnBrk="1" fontAlgn="auto" hangingPunct="1">
              <a:defRPr/>
            </a:pPr>
            <a:r>
              <a:rPr lang="uk-UA" dirty="0" smtClean="0"/>
              <a:t>Патологоанатомічне </a:t>
            </a:r>
            <a:r>
              <a:rPr lang="uk-UA" dirty="0"/>
              <a:t>відділення</a:t>
            </a:r>
            <a:endParaRPr lang="ru-RU" dirty="0"/>
          </a:p>
          <a:p>
            <a:pPr marL="384048" indent="-384048" eaLnBrk="1" fontAlgn="auto" hangingPunct="1">
              <a:defRPr/>
            </a:pPr>
            <a:r>
              <a:rPr lang="uk-UA" dirty="0" smtClean="0"/>
              <a:t>Жіноча </a:t>
            </a:r>
            <a:r>
              <a:rPr lang="uk-UA" dirty="0"/>
              <a:t>консультація </a:t>
            </a:r>
            <a:endParaRPr lang="ru-RU" dirty="0"/>
          </a:p>
          <a:p>
            <a:pPr marL="384048" indent="-384048" eaLnBrk="1" fontAlgn="auto" hangingPunct="1">
              <a:defRPr/>
            </a:pPr>
            <a:r>
              <a:rPr lang="uk-UA" dirty="0" smtClean="0"/>
              <a:t>Централізована </a:t>
            </a:r>
            <a:r>
              <a:rPr lang="uk-UA" dirty="0"/>
              <a:t>клінічно-діагностична лабораторія</a:t>
            </a:r>
            <a:endParaRPr lang="ru-RU" dirty="0"/>
          </a:p>
          <a:p>
            <a:pPr marL="384048" indent="-384048" eaLnBrk="1" fontAlgn="auto" hangingPunct="1">
              <a:defRPr/>
            </a:pPr>
            <a:endParaRPr lang="ru-RU" dirty="0"/>
          </a:p>
        </p:txBody>
      </p:sp>
      <p:graphicFrame>
        <p:nvGraphicFramePr>
          <p:cNvPr id="7" name="Схема 6"/>
          <p:cNvGraphicFramePr/>
          <p:nvPr/>
        </p:nvGraphicFramePr>
        <p:xfrm>
          <a:off x="146519" y="0"/>
          <a:ext cx="11906936" cy="27986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хема 4"/>
          <p:cNvGraphicFramePr/>
          <p:nvPr/>
        </p:nvGraphicFramePr>
        <p:xfrm>
          <a:off x="1205346" y="221673"/>
          <a:ext cx="10751128" cy="642850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371600" y="319088"/>
            <a:ext cx="9601200" cy="3906837"/>
          </a:xfrm>
        </p:spPr>
        <p:txBody>
          <a:bodyPr>
            <a:normAutofit fontScale="90000"/>
          </a:bodyPr>
          <a:lstStyle/>
          <a:p>
            <a:pPr eaLnBrk="1" hangingPunct="1"/>
            <a:r>
              <a:rPr lang="uk-UA" sz="1800" smtClean="0"/>
              <a:t/>
            </a:r>
            <a:br>
              <a:rPr lang="uk-UA" sz="1800" smtClean="0"/>
            </a:br>
            <a:r>
              <a:rPr lang="uk-UA" sz="1800" smtClean="0"/>
              <a:t>На  виконання:</a:t>
            </a:r>
            <a:br>
              <a:rPr lang="uk-UA" sz="1800" smtClean="0"/>
            </a:br>
            <a:r>
              <a:rPr lang="uk-UA" sz="1800" smtClean="0"/>
              <a:t/>
            </a:r>
            <a:br>
              <a:rPr lang="uk-UA" sz="1800" smtClean="0"/>
            </a:br>
            <a:r>
              <a:rPr lang="uk-UA" sz="2000" smtClean="0"/>
              <a:t>• </a:t>
            </a:r>
            <a:r>
              <a:rPr lang="uk-UA" sz="2000" smtClean="0">
                <a:latin typeface="Arial" charset="0"/>
              </a:rPr>
              <a:t>Р</a:t>
            </a:r>
            <a:r>
              <a:rPr lang="uk-UA" sz="2000" smtClean="0"/>
              <a:t>озпорядження Кабінету Міністрів України від 30 листопада 2016 р. № 1013-р «Про схвалення Концепції реформи фінансування системи охорони здоров’я»,</a:t>
            </a:r>
            <a:br>
              <a:rPr lang="uk-UA" sz="2000" smtClean="0"/>
            </a:br>
            <a:r>
              <a:rPr lang="uk-UA" sz="2000" smtClean="0"/>
              <a:t> </a:t>
            </a:r>
            <a:br>
              <a:rPr lang="uk-UA" sz="2000" smtClean="0"/>
            </a:br>
            <a:r>
              <a:rPr lang="uk-UA" sz="2000" smtClean="0"/>
              <a:t>• </a:t>
            </a:r>
            <a:r>
              <a:rPr lang="uk-UA" sz="2000" smtClean="0">
                <a:latin typeface="Arial" charset="0"/>
              </a:rPr>
              <a:t>Н</a:t>
            </a:r>
            <a:r>
              <a:rPr lang="uk-UA" sz="2000" smtClean="0"/>
              <a:t>аказу МОЗ України від 20.02.2017р. № 198-р «Про затвердження переліку та складу госпітальних округів полтавської області»</a:t>
            </a:r>
            <a:br>
              <a:rPr lang="uk-UA" sz="2000" smtClean="0"/>
            </a:br>
            <a:r>
              <a:rPr lang="uk-UA" sz="2000" smtClean="0"/>
              <a:t> </a:t>
            </a:r>
            <a:br>
              <a:rPr lang="uk-UA" sz="2000" smtClean="0"/>
            </a:br>
            <a:r>
              <a:rPr lang="uk-UA" sz="2000" smtClean="0"/>
              <a:t>• Постанови КМ України від 30 листопада 2016р. № 932 «Про затвердження Порядку створення госпітальних округів» ,</a:t>
            </a:r>
            <a:br>
              <a:rPr lang="uk-UA" sz="2000" smtClean="0"/>
            </a:br>
            <a:r>
              <a:rPr lang="uk-UA" sz="2000" smtClean="0"/>
              <a:t/>
            </a:r>
            <a:br>
              <a:rPr lang="uk-UA" sz="2000" smtClean="0"/>
            </a:br>
            <a:r>
              <a:rPr lang="uk-UA" sz="2000" smtClean="0"/>
              <a:t>• </a:t>
            </a:r>
            <a:r>
              <a:rPr lang="uk-UA" sz="2000" smtClean="0">
                <a:latin typeface="Arial" charset="0"/>
              </a:rPr>
              <a:t>Рі</a:t>
            </a:r>
            <a:r>
              <a:rPr lang="uk-UA" sz="2000" smtClean="0"/>
              <a:t>шення виконавчого комітету Лубенської міської ради від 27.09.2017р. № 240 «Про надання містобудівних умов і обмежень для проектування об’єкту будівництва» </a:t>
            </a:r>
            <a:br>
              <a:rPr lang="uk-UA" sz="2000" smtClean="0"/>
            </a:br>
            <a:endParaRPr lang="ru-RU" sz="1800" b="1" i="1" smtClean="0"/>
          </a:p>
        </p:txBody>
      </p:sp>
      <p:sp>
        <p:nvSpPr>
          <p:cNvPr id="5" name="Объект 4"/>
          <p:cNvSpPr>
            <a:spLocks noGrp="1"/>
          </p:cNvSpPr>
          <p:nvPr>
            <p:ph idx="1"/>
          </p:nvPr>
        </p:nvSpPr>
        <p:spPr>
          <a:xfrm>
            <a:off x="1108075" y="4364038"/>
            <a:ext cx="10612438" cy="2314575"/>
          </a:xfrm>
        </p:spPr>
        <p:txBody>
          <a:bodyPr rtlCol="0">
            <a:normAutofit/>
          </a:bodyPr>
          <a:lstStyle/>
          <a:p>
            <a:pPr marL="0" indent="0" algn="ctr" eaLnBrk="1" fontAlgn="auto" hangingPunct="1">
              <a:buFont typeface="Franklin Gothic Book" pitchFamily="34" charset="0"/>
              <a:buNone/>
              <a:defRPr/>
            </a:pPr>
            <a:r>
              <a:rPr lang="uk-UA" dirty="0" smtClean="0"/>
              <a:t>	</a:t>
            </a:r>
            <a:r>
              <a:rPr lang="uk-UA" b="1" dirty="0" smtClean="0">
                <a:solidFill>
                  <a:srgbClr val="191B0E"/>
                </a:solidFill>
                <a:ea typeface="+mj-ea"/>
                <a:cs typeface="+mj-cs"/>
              </a:rPr>
              <a:t>РОЗПОРЯДЖЕННЯ </a:t>
            </a:r>
            <a:r>
              <a:rPr lang="uk-UA" b="1" dirty="0">
                <a:solidFill>
                  <a:srgbClr val="191B0E"/>
                </a:solidFill>
                <a:ea typeface="+mj-ea"/>
                <a:cs typeface="+mj-cs"/>
              </a:rPr>
              <a:t>МІСЬКОГО ГОЛОВИ</a:t>
            </a:r>
            <a:br>
              <a:rPr lang="uk-UA" b="1" dirty="0">
                <a:solidFill>
                  <a:srgbClr val="191B0E"/>
                </a:solidFill>
                <a:ea typeface="+mj-ea"/>
                <a:cs typeface="+mj-cs"/>
              </a:rPr>
            </a:br>
            <a:r>
              <a:rPr lang="uk-UA" dirty="0">
                <a:solidFill>
                  <a:srgbClr val="191B0E"/>
                </a:solidFill>
                <a:ea typeface="+mj-ea"/>
                <a:cs typeface="+mj-cs"/>
              </a:rPr>
              <a:t>від </a:t>
            </a:r>
            <a:r>
              <a:rPr lang="uk-UA" u="sng" dirty="0">
                <a:solidFill>
                  <a:srgbClr val="191B0E"/>
                </a:solidFill>
                <a:ea typeface="+mj-ea"/>
                <a:cs typeface="+mj-cs"/>
              </a:rPr>
              <a:t>11.04.2018р.</a:t>
            </a:r>
            <a:r>
              <a:rPr lang="uk-UA" dirty="0">
                <a:solidFill>
                  <a:srgbClr val="191B0E"/>
                </a:solidFill>
                <a:ea typeface="+mj-ea"/>
                <a:cs typeface="+mj-cs"/>
              </a:rPr>
              <a:t> № </a:t>
            </a:r>
            <a:r>
              <a:rPr lang="uk-UA" u="sng" dirty="0">
                <a:solidFill>
                  <a:srgbClr val="191B0E"/>
                </a:solidFill>
                <a:ea typeface="+mj-ea"/>
                <a:cs typeface="+mj-cs"/>
              </a:rPr>
              <a:t>125</a:t>
            </a:r>
            <a:r>
              <a:rPr lang="uk-UA" dirty="0">
                <a:solidFill>
                  <a:srgbClr val="191B0E"/>
                </a:solidFill>
                <a:ea typeface="+mj-ea"/>
                <a:cs typeface="+mj-cs"/>
              </a:rPr>
              <a:t/>
            </a:r>
            <a:br>
              <a:rPr lang="uk-UA" dirty="0">
                <a:solidFill>
                  <a:srgbClr val="191B0E"/>
                </a:solidFill>
                <a:ea typeface="+mj-ea"/>
                <a:cs typeface="+mj-cs"/>
              </a:rPr>
            </a:br>
            <a:r>
              <a:rPr lang="uk-UA" b="1" i="1" dirty="0">
                <a:solidFill>
                  <a:srgbClr val="191B0E"/>
                </a:solidFill>
                <a:ea typeface="+mj-ea"/>
                <a:cs typeface="+mj-cs"/>
              </a:rPr>
              <a:t>Про реконструкцію приймального і фізіотерапевтичного відділень комунальної Лубенської центральної міської лікарні </a:t>
            </a:r>
            <a:br>
              <a:rPr lang="uk-UA" b="1" i="1" dirty="0">
                <a:solidFill>
                  <a:srgbClr val="191B0E"/>
                </a:solidFill>
                <a:ea typeface="+mj-ea"/>
                <a:cs typeface="+mj-cs"/>
              </a:rPr>
            </a:br>
            <a:r>
              <a:rPr lang="uk-UA" b="1" i="1" dirty="0">
                <a:solidFill>
                  <a:srgbClr val="191B0E"/>
                </a:solidFill>
                <a:ea typeface="+mj-ea"/>
                <a:cs typeface="+mj-cs"/>
              </a:rPr>
              <a:t>по вул. П’ятикопа 26, м. Лубни Полтавської області </a:t>
            </a:r>
            <a:br>
              <a:rPr lang="uk-UA" b="1" i="1" dirty="0">
                <a:solidFill>
                  <a:srgbClr val="191B0E"/>
                </a:solidFill>
                <a:ea typeface="+mj-ea"/>
                <a:cs typeface="+mj-cs"/>
              </a:rPr>
            </a:br>
            <a:r>
              <a:rPr lang="uk-UA" b="1" i="1" dirty="0">
                <a:solidFill>
                  <a:srgbClr val="191B0E"/>
                </a:solidFill>
                <a:ea typeface="+mj-ea"/>
                <a:cs typeface="+mj-cs"/>
              </a:rPr>
              <a:t>у відділення невідкладної медичної допомоги КЛЦМЛ</a:t>
            </a:r>
            <a:endParaRPr lang="ru-RU"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Прямоугольник 3"/>
          <p:cNvSpPr>
            <a:spLocks noChangeArrowheads="1"/>
          </p:cNvSpPr>
          <p:nvPr/>
        </p:nvSpPr>
        <p:spPr bwMode="auto">
          <a:xfrm>
            <a:off x="969963" y="941388"/>
            <a:ext cx="10791825" cy="5356225"/>
          </a:xfrm>
          <a:prstGeom prst="rect">
            <a:avLst/>
          </a:prstGeom>
          <a:noFill/>
          <a:ln w="9525">
            <a:noFill/>
            <a:miter lim="800000"/>
            <a:headEnd/>
            <a:tailEnd/>
          </a:ln>
        </p:spPr>
        <p:txBody>
          <a:bodyPr>
            <a:spAutoFit/>
          </a:bodyPr>
          <a:lstStyle/>
          <a:p>
            <a:r>
              <a:rPr lang="uk-UA">
                <a:latin typeface="Franklin Gothic Book" pitchFamily="34" charset="0"/>
              </a:rPr>
              <a:t> Головному лікарю КЛЦМЛ Наталенку С.М.:</a:t>
            </a:r>
          </a:p>
          <a:p>
            <a:endParaRPr lang="uk-UA">
              <a:latin typeface="Franklin Gothic Book" pitchFamily="34" charset="0"/>
            </a:endParaRPr>
          </a:p>
          <a:p>
            <a:pPr algn="just"/>
            <a:r>
              <a:rPr lang="uk-UA" b="1">
                <a:latin typeface="Franklin Gothic Book" pitchFamily="34" charset="0"/>
              </a:rPr>
              <a:t>1.1</a:t>
            </a:r>
            <a:r>
              <a:rPr lang="uk-UA">
                <a:latin typeface="Franklin Gothic Book" pitchFamily="34" charset="0"/>
              </a:rPr>
              <a:t>. Розробити та затвердити Медичне завдання для виготовлення робочого проекту «Реконструкція приймального і фізіотерапевтичного відділень комунальної Лубенської центральної міської лікарні по вул. П’ятикопа 26, м. Лубни Полтавської області у відділення невідкладної медичної допомоги КЛЦМЛ» із врахуванням всіх нормативних показників, згідно затверджених наказом МОЗ України №370 від 01.06.2009 р. «Про єдину систему надання екстреної медичної допомоги».</a:t>
            </a:r>
          </a:p>
          <a:p>
            <a:pPr algn="just"/>
            <a:endParaRPr lang="uk-UA">
              <a:latin typeface="Franklin Gothic Book" pitchFamily="34" charset="0"/>
            </a:endParaRPr>
          </a:p>
          <a:p>
            <a:pPr algn="just"/>
            <a:r>
              <a:rPr lang="uk-UA" b="1">
                <a:latin typeface="Franklin Gothic Book" pitchFamily="34" charset="0"/>
              </a:rPr>
              <a:t>1.2</a:t>
            </a:r>
            <a:r>
              <a:rPr lang="uk-UA">
                <a:latin typeface="Franklin Gothic Book" pitchFamily="34" charset="0"/>
              </a:rPr>
              <a:t>. Вирішити питання переведення фізіотерапевтичного відділення комунальної Лубенської ЦМЛ, звільнивши приміщення для проведення першого етапу реконструкції, максимально зберегти кадровий потенціал.</a:t>
            </a:r>
          </a:p>
          <a:p>
            <a:pPr algn="just"/>
            <a:endParaRPr lang="uk-UA">
              <a:latin typeface="Franklin Gothic Book" pitchFamily="34" charset="0"/>
            </a:endParaRPr>
          </a:p>
          <a:p>
            <a:pPr algn="just"/>
            <a:r>
              <a:rPr lang="uk-UA" b="1">
                <a:latin typeface="Franklin Gothic Book" pitchFamily="34" charset="0"/>
              </a:rPr>
              <a:t>1.3</a:t>
            </a:r>
            <a:r>
              <a:rPr lang="uk-UA">
                <a:latin typeface="Franklin Gothic Book" pitchFamily="34" charset="0"/>
              </a:rPr>
              <a:t>. Передбачити вирішення питання зміни умов договорів оренди суб’єктів підприємницької діяльності, які розміщені на території приймального відділення комунальної Лубенської ЦМЛ.</a:t>
            </a:r>
          </a:p>
          <a:p>
            <a:pPr algn="just"/>
            <a:endParaRPr lang="uk-UA">
              <a:latin typeface="Franklin Gothic Book" pitchFamily="34" charset="0"/>
            </a:endParaRPr>
          </a:p>
          <a:p>
            <a:pPr algn="just"/>
            <a:r>
              <a:rPr lang="uk-UA" b="1">
                <a:latin typeface="Franklin Gothic Book" pitchFamily="34" charset="0"/>
              </a:rPr>
              <a:t>1.4</a:t>
            </a:r>
            <a:r>
              <a:rPr lang="uk-UA">
                <a:latin typeface="Franklin Gothic Book" pitchFamily="34" charset="0"/>
              </a:rPr>
              <a:t>. Замовити виготовлення проектно-кошторисної документації проекту «Реконструкція приймального і фізіотерапевтичного відділень комунальної Лубенської центральної міської лікарні по вул. П’ятикопа 26, м. Лубни Полтавської області у відділення невідкладної медичної допомоги КЛЦМЛ».</a:t>
            </a:r>
          </a:p>
          <a:p>
            <a:pPr algn="just"/>
            <a:endParaRPr lang="ru-RU">
              <a:latin typeface="Franklin Gothic Book"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Заголовок 1"/>
          <p:cNvSpPr>
            <a:spLocks noGrp="1"/>
          </p:cNvSpPr>
          <p:nvPr>
            <p:ph type="title"/>
          </p:nvPr>
        </p:nvSpPr>
        <p:spPr>
          <a:xfrm>
            <a:off x="1371600" y="249238"/>
            <a:ext cx="9601200" cy="1922462"/>
          </a:xfrm>
        </p:spPr>
        <p:txBody>
          <a:bodyPr/>
          <a:lstStyle/>
          <a:p>
            <a:pPr algn="ctr" eaLnBrk="1" hangingPunct="1">
              <a:lnSpc>
                <a:spcPct val="100000"/>
              </a:lnSpc>
            </a:pPr>
            <a:r>
              <a:rPr lang="uk-UA" sz="2400" b="1" smtClean="0"/>
              <a:t>МЕДИЧНЕ ЗАВДАННЯ</a:t>
            </a:r>
            <a:br>
              <a:rPr lang="uk-UA" sz="2400" b="1" smtClean="0"/>
            </a:br>
            <a:r>
              <a:rPr lang="uk-UA" sz="2000" b="1" smtClean="0">
                <a:latin typeface="Times New Roman" pitchFamily="18" charset="0"/>
                <a:ea typeface="Calibri" pitchFamily="34" charset="0"/>
                <a:cs typeface="Times New Roman" pitchFamily="18" charset="0"/>
              </a:rPr>
              <a:t>на розробку проекту по об’єкту:</a:t>
            </a:r>
            <a:r>
              <a:rPr lang="ru-RU" sz="1100" smtClean="0">
                <a:latin typeface="Calibri" pitchFamily="34" charset="0"/>
                <a:ea typeface="Calibri" pitchFamily="34" charset="0"/>
                <a:cs typeface="Times New Roman" pitchFamily="18" charset="0"/>
              </a:rPr>
              <a:t/>
            </a:r>
            <a:br>
              <a:rPr lang="ru-RU" sz="1100" smtClean="0">
                <a:latin typeface="Calibri" pitchFamily="34" charset="0"/>
                <a:ea typeface="Calibri" pitchFamily="34" charset="0"/>
                <a:cs typeface="Times New Roman" pitchFamily="18" charset="0"/>
              </a:rPr>
            </a:br>
            <a:r>
              <a:rPr lang="uk-UA" sz="2000" b="1" smtClean="0">
                <a:latin typeface="Times New Roman" pitchFamily="18" charset="0"/>
                <a:ea typeface="Calibri" pitchFamily="34" charset="0"/>
                <a:cs typeface="Times New Roman" pitchFamily="18" charset="0"/>
              </a:rPr>
              <a:t>«Реконструкція приймального відділення та фізіотерапевтичного кабінету Комунальної Лубенської центральної міської лікарні по вул. П’ятикопа 26,</a:t>
            </a:r>
            <a:br>
              <a:rPr lang="uk-UA" sz="2000" b="1" smtClean="0">
                <a:latin typeface="Times New Roman" pitchFamily="18" charset="0"/>
                <a:ea typeface="Calibri" pitchFamily="34" charset="0"/>
                <a:cs typeface="Times New Roman" pitchFamily="18" charset="0"/>
              </a:rPr>
            </a:br>
            <a:r>
              <a:rPr lang="uk-UA" sz="2000" b="1" smtClean="0">
                <a:latin typeface="Times New Roman" pitchFamily="18" charset="0"/>
                <a:ea typeface="Calibri" pitchFamily="34" charset="0"/>
                <a:cs typeface="Times New Roman" pitchFamily="18" charset="0"/>
              </a:rPr>
              <a:t> м. Лубни, Полтавської області» під відділення невідкладної медичної допомоги Комунальної Лубенської центральної міської лікарні </a:t>
            </a:r>
            <a:endParaRPr lang="ru-RU" sz="2000" smtClean="0"/>
          </a:p>
        </p:txBody>
      </p:sp>
      <p:sp>
        <p:nvSpPr>
          <p:cNvPr id="3" name="Объект 2"/>
          <p:cNvSpPr>
            <a:spLocks noGrp="1"/>
          </p:cNvSpPr>
          <p:nvPr>
            <p:ph idx="1"/>
          </p:nvPr>
        </p:nvSpPr>
        <p:spPr>
          <a:xfrm>
            <a:off x="873125" y="2286000"/>
            <a:ext cx="11028363" cy="4572000"/>
          </a:xfrm>
        </p:spPr>
        <p:txBody>
          <a:bodyPr rtlCol="0">
            <a:normAutofit fontScale="92500" lnSpcReduction="10000"/>
          </a:bodyPr>
          <a:lstStyle/>
          <a:p>
            <a:pPr marL="0" indent="0" algn="just" eaLnBrk="1" fontAlgn="auto" hangingPunct="1">
              <a:buFont typeface="Franklin Gothic Book" pitchFamily="34" charset="0"/>
              <a:buNone/>
              <a:defRPr/>
            </a:pPr>
            <a:r>
              <a:rPr lang="ru-RU" dirty="0" smtClean="0"/>
              <a:t>	</a:t>
            </a:r>
            <a:r>
              <a:rPr lang="uk-UA" dirty="0" smtClean="0"/>
              <a:t>Для ефективного функціонування екстреної медичної допомоги необхідно забезпечити максимально скоординовані та професійні дії на всіх етапах «ланцюжка», від дзвінка у «швидку» до спеціалізованого відділу в лікарню. Саме на це і спрямовані зміни в системі ЕМД. </a:t>
            </a:r>
          </a:p>
          <a:p>
            <a:pPr marL="0" indent="0" algn="just" eaLnBrk="1" fontAlgn="auto" hangingPunct="1">
              <a:buFont typeface="Franklin Gothic Book" pitchFamily="34" charset="0"/>
              <a:buNone/>
              <a:defRPr/>
            </a:pPr>
            <a:r>
              <a:rPr lang="uk-UA" dirty="0" smtClean="0"/>
              <a:t>	Така налагоджена система, що забезпечує безперервність невідкладної медичної допомоги, вже не один рік успішно працює у багатьох розвинених країнах. Тому  врахування найкращого міжнародного досвіду в реформуванні системи ЕМД, є надзвичайно важливим для України.</a:t>
            </a:r>
          </a:p>
          <a:p>
            <a:pPr marL="0" indent="0" algn="just" eaLnBrk="1" fontAlgn="auto" hangingPunct="1">
              <a:buFont typeface="Franklin Gothic Book" pitchFamily="34" charset="0"/>
              <a:buNone/>
              <a:defRPr/>
            </a:pPr>
            <a:r>
              <a:rPr lang="uk-UA" dirty="0" smtClean="0"/>
              <a:t>	Кожна надзвичайна ситуація, що потребує медичного втручання є дуже чутливою до часу. Що більше втрачається часу до початку лікування, то вища ймовірність розвитку захворювання, ускладнень, котрі можуть призвести до втрати працездатності чи смерті постраждалого.</a:t>
            </a:r>
          </a:p>
          <a:p>
            <a:pPr marL="0" indent="0" algn="just" eaLnBrk="1" fontAlgn="auto" hangingPunct="1">
              <a:buFont typeface="Franklin Gothic Book" pitchFamily="34" charset="0"/>
              <a:buNone/>
              <a:defRPr/>
            </a:pPr>
            <a:r>
              <a:rPr lang="uk-UA" dirty="0" smtClean="0"/>
              <a:t>	Забезпечення надання екстреної, своєчасної та ефективної медичної допомоги населенню України є одним із найважливіших завдань галузі охорони здоров’я. Рівень ЕМД характеризує стан медичної галузі кожної країни. На жаль, на сьогодні приймальні відділення багатопрофільних лікарень, до яких надходять пацієнти у станах, що загрожують життю, не відповідають належним організаційним та технічним вимогам, що застосовуються у країнах Європейського Союзу (ЄС). За відсутності в такому відділенні фахівця з НС ніхто не несе відповідальності за порятунок життя пацієнта у перші години його госпіталізації.</a:t>
            </a:r>
            <a:endParaRPr lang="uk-UA"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prstTxWarp prst="textPlain">
              <a:avLst/>
            </a:prstTxWarp>
            <a:noAutofit/>
            <a:scene3d>
              <a:camera prst="orthographicFront"/>
              <a:lightRig rig="harsh" dir="t"/>
            </a:scene3d>
            <a:sp3d extrusionH="57150" prstMaterial="matte">
              <a:bevelT w="63500" h="12700" prst="angle"/>
              <a:contourClr>
                <a:schemeClr val="bg1">
                  <a:lumMod val="65000"/>
                </a:schemeClr>
              </a:contourClr>
            </a:sp3d>
          </a:bodyPr>
          <a:lstStyle/>
          <a:p>
            <a:pPr algn="ctr" eaLnBrk="1" fontAlgn="auto" hangingPunct="1">
              <a:spcAft>
                <a:spcPts val="0"/>
              </a:spcAft>
              <a:defRPr/>
            </a:pPr>
            <a:r>
              <a:rPr lang="ru-RU" sz="2800" b="1" dirty="0" smtClean="0">
                <a:ln/>
                <a:solidFill>
                  <a:schemeClr val="accent3"/>
                </a:solidFill>
              </a:rPr>
              <a:t>Задачі у зв’язку з реконструкцією </a:t>
            </a:r>
            <a:br>
              <a:rPr lang="ru-RU" sz="2800" b="1" dirty="0" smtClean="0">
                <a:ln/>
                <a:solidFill>
                  <a:schemeClr val="accent3"/>
                </a:solidFill>
              </a:rPr>
            </a:br>
            <a:r>
              <a:rPr lang="ru-RU" sz="2800" b="1" dirty="0" smtClean="0">
                <a:ln/>
                <a:solidFill>
                  <a:schemeClr val="accent3"/>
                </a:solidFill>
              </a:rPr>
              <a:t>відділення невідкладної </a:t>
            </a:r>
            <a:r>
              <a:rPr lang="uk-UA" sz="2800" b="1" dirty="0" smtClean="0">
                <a:ln/>
                <a:solidFill>
                  <a:schemeClr val="accent3"/>
                </a:solidFill>
              </a:rPr>
              <a:t>медичної допомоги </a:t>
            </a:r>
            <a:br>
              <a:rPr lang="uk-UA" sz="2800" b="1" dirty="0" smtClean="0">
                <a:ln/>
                <a:solidFill>
                  <a:schemeClr val="accent3"/>
                </a:solidFill>
              </a:rPr>
            </a:br>
            <a:r>
              <a:rPr lang="uk-UA" sz="2800" b="1" dirty="0" smtClean="0">
                <a:ln/>
                <a:solidFill>
                  <a:schemeClr val="accent3"/>
                </a:solidFill>
              </a:rPr>
              <a:t>Комунальної Лубенської центральної міської лікарні:</a:t>
            </a:r>
            <a:endParaRPr lang="uk-UA" sz="2800" b="1" dirty="0">
              <a:ln/>
              <a:solidFill>
                <a:schemeClr val="accent3"/>
              </a:solidFill>
            </a:endParaRPr>
          </a:p>
        </p:txBody>
      </p:sp>
      <p:graphicFrame>
        <p:nvGraphicFramePr>
          <p:cNvPr id="6" name="Объект 5"/>
          <p:cNvGraphicFramePr>
            <a:graphicFrameLocks noGrp="1"/>
          </p:cNvGraphicFramePr>
          <p:nvPr>
            <p:ph idx="1"/>
            <p:extLst>
              <p:ext uri="{D42A27DB-BD31-4B8C-83A1-F6EECF244321}">
                <p14:modId xmlns="" xmlns:p14="http://schemas.microsoft.com/office/powerpoint/2010/main" val="1647459497"/>
              </p:ext>
            </p:extLst>
          </p:nvPr>
        </p:nvGraphicFramePr>
        <p:xfrm>
          <a:off x="1371600" y="2285999"/>
          <a:ext cx="9601200" cy="412865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71600" y="685800"/>
            <a:ext cx="9601200" cy="1073727"/>
          </a:xfrm>
        </p:spPr>
        <p:txBody>
          <a:bodyPr rtlCol="0">
            <a:normAutofit/>
          </a:bodyPr>
          <a:lstStyle/>
          <a:p>
            <a:pPr algn="ctr" eaLnBrk="1" fontAlgn="auto" hangingPunct="1">
              <a:spcAft>
                <a:spcPts val="0"/>
              </a:spcAft>
              <a:defRPr/>
            </a:pPr>
            <a:r>
              <a:rPr lang="uk-UA"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Екстрена медична допомога</a:t>
            </a:r>
            <a:endParaRPr lang="ru-RU" b="1"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3" name="Объект 2"/>
          <p:cNvSpPr>
            <a:spLocks noGrp="1"/>
          </p:cNvSpPr>
          <p:nvPr>
            <p:ph idx="1"/>
          </p:nvPr>
        </p:nvSpPr>
        <p:spPr/>
        <p:txBody>
          <a:bodyPr rtlCol="0">
            <a:normAutofit/>
          </a:bodyPr>
          <a:lstStyle/>
          <a:p>
            <a:pPr marL="0" indent="0" algn="just" eaLnBrk="1" fontAlgn="auto" hangingPunct="1">
              <a:buFont typeface="Franklin Gothic Book" pitchFamily="34" charset="0"/>
              <a:buNone/>
              <a:defRPr/>
            </a:pPr>
            <a:r>
              <a:rPr lang="uk-UA" dirty="0" smtClean="0"/>
              <a:t>	Аналізуючи </a:t>
            </a:r>
            <a:r>
              <a:rPr lang="uk-UA" dirty="0"/>
              <a:t>допомогу Лубенської станції ЕМД №3 в об’ємі всього Госпітального округу, тобто 7 районів, за рік проведено госпіталізацій </a:t>
            </a:r>
            <a:r>
              <a:rPr lang="uk-UA" b="1" dirty="0" smtClean="0"/>
              <a:t>8400</a:t>
            </a:r>
            <a:r>
              <a:rPr lang="uk-UA" dirty="0" smtClean="0"/>
              <a:t>.</a:t>
            </a:r>
          </a:p>
          <a:p>
            <a:pPr marL="0" indent="0" eaLnBrk="1" fontAlgn="auto" hangingPunct="1">
              <a:buFont typeface="Franklin Gothic Book" pitchFamily="34" charset="0"/>
              <a:buNone/>
              <a:defRPr/>
            </a:pPr>
            <a:r>
              <a:rPr lang="uk-UA" dirty="0" smtClean="0"/>
              <a:t>З них:</a:t>
            </a:r>
          </a:p>
          <a:p>
            <a:pPr marL="384048" indent="-384048" eaLnBrk="1" fontAlgn="auto" hangingPunct="1">
              <a:defRPr/>
            </a:pPr>
            <a:r>
              <a:rPr lang="uk-UA" dirty="0" smtClean="0"/>
              <a:t> </a:t>
            </a:r>
            <a:r>
              <a:rPr lang="uk-UA" dirty="0"/>
              <a:t>нещасні випадки склали </a:t>
            </a:r>
            <a:r>
              <a:rPr lang="uk-UA" dirty="0" smtClean="0"/>
              <a:t>2300</a:t>
            </a:r>
          </a:p>
          <a:p>
            <a:pPr marL="384048" indent="-384048" eaLnBrk="1" fontAlgn="auto" hangingPunct="1">
              <a:defRPr/>
            </a:pPr>
            <a:r>
              <a:rPr lang="uk-UA" dirty="0"/>
              <a:t>з</a:t>
            </a:r>
            <a:r>
              <a:rPr lang="uk-UA" dirty="0" smtClean="0"/>
              <a:t> </a:t>
            </a:r>
            <a:r>
              <a:rPr lang="uk-UA" dirty="0"/>
              <a:t>ДТП госпіталізовано 186 </a:t>
            </a:r>
            <a:r>
              <a:rPr lang="uk-UA" dirty="0" smtClean="0"/>
              <a:t>постраждалих</a:t>
            </a:r>
          </a:p>
          <a:p>
            <a:pPr marL="384048" indent="-384048" eaLnBrk="1" fontAlgn="auto" hangingPunct="1">
              <a:defRPr/>
            </a:pPr>
            <a:r>
              <a:rPr lang="uk-UA" dirty="0"/>
              <a:t>з</a:t>
            </a:r>
            <a:r>
              <a:rPr lang="uk-UA" dirty="0" smtClean="0"/>
              <a:t> </a:t>
            </a:r>
            <a:r>
              <a:rPr lang="uk-UA" dirty="0"/>
              <a:t>ГПМК – 626 хворих </a:t>
            </a:r>
            <a:r>
              <a:rPr lang="uk-UA" dirty="0" smtClean="0"/>
              <a:t> </a:t>
            </a:r>
          </a:p>
          <a:p>
            <a:pPr marL="384048" indent="-384048" eaLnBrk="1" fontAlgn="auto" hangingPunct="1">
              <a:defRPr/>
            </a:pPr>
            <a:r>
              <a:rPr lang="uk-UA" dirty="0" smtClean="0"/>
              <a:t>з </a:t>
            </a:r>
            <a:r>
              <a:rPr lang="uk-UA" dirty="0"/>
              <a:t>гострим інфарктом міокарда – </a:t>
            </a:r>
            <a:r>
              <a:rPr lang="uk-UA" dirty="0" smtClean="0"/>
              <a:t>182</a:t>
            </a:r>
            <a:endParaRPr lang="ru-RU" dirty="0"/>
          </a:p>
          <a:p>
            <a:pPr marL="384048" indent="-384048" eaLnBrk="1" fontAlgn="auto" hangingPunct="1">
              <a:defRPr/>
            </a:pPr>
            <a:endParaRPr lang="ru-RU"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7018" y="446665"/>
            <a:ext cx="9019309" cy="1087726"/>
          </a:xfrm>
        </p:spPr>
        <p:txBody>
          <a:bodyPr rtlCol="0">
            <a:prstTxWarp prst="textPlain">
              <a:avLst/>
            </a:prstTxWarp>
            <a:normAutofit/>
          </a:bodyPr>
          <a:lstStyle/>
          <a:p>
            <a:pPr algn="ctr" eaLnBrk="1" fontAlgn="auto" hangingPunct="1">
              <a:spcAft>
                <a:spcPts val="0"/>
              </a:spcAft>
              <a:defRPr/>
            </a:pPr>
            <a:r>
              <a:rPr lang="uk-UA" sz="3600"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Підстава </a:t>
            </a:r>
            <a:r>
              <a:rPr lang="uk-UA" sz="3600" b="1" dirty="0">
                <a:ln w="9525">
                  <a:solidFill>
                    <a:schemeClr val="bg1"/>
                  </a:solidFill>
                  <a:prstDash val="solid"/>
                </a:ln>
                <a:solidFill>
                  <a:schemeClr val="tx1"/>
                </a:solidFill>
                <a:effectLst>
                  <a:outerShdw blurRad="12700" dist="38100" dir="2700000" algn="tl" rotWithShape="0">
                    <a:schemeClr val="bg1">
                      <a:lumMod val="50000"/>
                    </a:schemeClr>
                  </a:outerShdw>
                </a:effectLst>
              </a:rPr>
              <a:t>для розробки проекту відділення невідкладної медичної </a:t>
            </a:r>
            <a:r>
              <a:rPr lang="uk-UA" sz="3600"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допомоги</a:t>
            </a:r>
            <a:endParaRPr lang="ru-RU" sz="3600" b="1"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31746" name="Объект 2"/>
          <p:cNvSpPr>
            <a:spLocks noGrp="1"/>
          </p:cNvSpPr>
          <p:nvPr>
            <p:ph idx="1"/>
          </p:nvPr>
        </p:nvSpPr>
        <p:spPr>
          <a:xfrm>
            <a:off x="969963" y="2119313"/>
            <a:ext cx="6234112" cy="4516437"/>
          </a:xfrm>
        </p:spPr>
        <p:txBody>
          <a:bodyPr/>
          <a:lstStyle/>
          <a:p>
            <a:pPr marL="0" indent="0" algn="just" eaLnBrk="1" hangingPunct="1">
              <a:buFont typeface="Franklin Gothic Book" pitchFamily="34" charset="0"/>
              <a:buNone/>
            </a:pPr>
            <a:r>
              <a:rPr lang="uk-UA" smtClean="0"/>
              <a:t>	Створення відділення невідкладної медичної допомоги дозволить швидко пройти  всі необхідні обстеження (у відділенні заплановано кабінети ЕКГ, УЗД, ендоскопії, рентгену, КТ, ангіографії, МРТ, лабораторний блок), встановити діагноз та надати екстрену допомогу та призначити лікування, провести необхідні оперативні втручання, продовжити спостереження та лікування тяжких хворих  в блоці інтенсивної терапії. </a:t>
            </a:r>
            <a:endParaRPr lang="ru-RU" smtClean="0"/>
          </a:p>
          <a:p>
            <a:pPr marL="0" indent="0" algn="just" eaLnBrk="1" hangingPunct="1">
              <a:buFont typeface="Franklin Gothic Book" pitchFamily="34" charset="0"/>
              <a:buNone/>
            </a:pPr>
            <a:r>
              <a:rPr lang="uk-UA" smtClean="0"/>
              <a:t>	Таким чином пацієнти отримуватимуть якісніше лікування завдяки прискореній госпіталізації та акумуляції  для надання екстреної допомоги та подальшого спостереження. </a:t>
            </a:r>
            <a:endParaRPr lang="ru-RU" smtClean="0"/>
          </a:p>
        </p:txBody>
      </p:sp>
      <p:pic>
        <p:nvPicPr>
          <p:cNvPr id="31747" name="Рисунок 2"/>
          <p:cNvPicPr>
            <a:picLocks noChangeAspect="1"/>
          </p:cNvPicPr>
          <p:nvPr/>
        </p:nvPicPr>
        <p:blipFill>
          <a:blip r:embed="rId2" cstate="print"/>
          <a:srcRect/>
          <a:stretch>
            <a:fillRect/>
          </a:stretch>
        </p:blipFill>
        <p:spPr bwMode="auto">
          <a:xfrm>
            <a:off x="8631238" y="1773238"/>
            <a:ext cx="3159125" cy="2370137"/>
          </a:xfrm>
          <a:prstGeom prst="rect">
            <a:avLst/>
          </a:prstGeom>
          <a:noFill/>
          <a:ln w="9525">
            <a:noFill/>
            <a:miter lim="800000"/>
            <a:headEnd/>
            <a:tailEnd/>
          </a:ln>
        </p:spPr>
      </p:pic>
      <p:pic>
        <p:nvPicPr>
          <p:cNvPr id="31748" name="Рисунок 3"/>
          <p:cNvPicPr>
            <a:picLocks noChangeAspect="1"/>
          </p:cNvPicPr>
          <p:nvPr/>
        </p:nvPicPr>
        <p:blipFill>
          <a:blip r:embed="rId3" cstate="print"/>
          <a:srcRect/>
          <a:stretch>
            <a:fillRect/>
          </a:stretch>
        </p:blipFill>
        <p:spPr bwMode="auto">
          <a:xfrm>
            <a:off x="7380288" y="4308475"/>
            <a:ext cx="3232150" cy="24241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Заголовок 1"/>
          <p:cNvSpPr>
            <a:spLocks noGrp="1"/>
          </p:cNvSpPr>
          <p:nvPr>
            <p:ph type="title"/>
          </p:nvPr>
        </p:nvSpPr>
        <p:spPr>
          <a:xfrm>
            <a:off x="1371600" y="685800"/>
            <a:ext cx="9601200" cy="1060450"/>
          </a:xfrm>
        </p:spPr>
        <p:txBody>
          <a:bodyPr/>
          <a:lstStyle/>
          <a:p>
            <a:pPr marL="457200" indent="-457200" eaLnBrk="1" hangingPunct="1">
              <a:buFont typeface="Wingdings" pitchFamily="2" charset="2"/>
              <a:buChar char="ü"/>
            </a:pPr>
            <a:r>
              <a:rPr lang="uk-UA" sz="3200" b="1" smtClean="0">
                <a:solidFill>
                  <a:schemeClr val="tx1"/>
                </a:solidFill>
              </a:rPr>
              <a:t>Вимоги згідно «Положення про відділення невідкладної (екстреної) медичної допомоги» </a:t>
            </a:r>
            <a:endParaRPr lang="ru-RU" sz="3200" b="1" smtClean="0">
              <a:solidFill>
                <a:schemeClr val="tx1"/>
              </a:solidFill>
            </a:endParaRPr>
          </a:p>
        </p:txBody>
      </p:sp>
      <p:sp>
        <p:nvSpPr>
          <p:cNvPr id="3" name="Объект 2"/>
          <p:cNvSpPr>
            <a:spLocks noGrp="1"/>
          </p:cNvSpPr>
          <p:nvPr>
            <p:ph idx="1"/>
          </p:nvPr>
        </p:nvSpPr>
        <p:spPr>
          <a:xfrm>
            <a:off x="1371600" y="1884363"/>
            <a:ext cx="9601200" cy="4460875"/>
          </a:xfrm>
        </p:spPr>
        <p:txBody>
          <a:bodyPr rtlCol="0">
            <a:normAutofit fontScale="92500" lnSpcReduction="20000"/>
          </a:bodyPr>
          <a:lstStyle/>
          <a:p>
            <a:pPr marL="342900" indent="-342900" algn="just" eaLnBrk="1" fontAlgn="auto" hangingPunct="1">
              <a:spcAft>
                <a:spcPts val="0"/>
              </a:spcAft>
              <a:buFont typeface="+mj-lt"/>
              <a:buAutoNum type="arabicPeriod"/>
              <a:defRPr/>
            </a:pPr>
            <a:r>
              <a:rPr lang="uk-UA" dirty="0">
                <a:ea typeface="Calibri" panose="020F0502020204030204" pitchFamily="34" charset="0"/>
                <a:cs typeface="Times New Roman" panose="02020603050405020304" pitchFamily="18" charset="0"/>
              </a:rPr>
              <a:t>Відділення повинне мати два самостійних </a:t>
            </a:r>
            <a:r>
              <a:rPr lang="uk-UA" b="1" dirty="0">
                <a:ea typeface="Calibri" panose="020F0502020204030204" pitchFamily="34" charset="0"/>
                <a:cs typeface="Times New Roman" panose="02020603050405020304" pitchFamily="18" charset="0"/>
              </a:rPr>
              <a:t>входи</a:t>
            </a:r>
            <a:r>
              <a:rPr lang="uk-UA" dirty="0">
                <a:ea typeface="Calibri" panose="020F0502020204030204" pitchFamily="34" charset="0"/>
                <a:cs typeface="Times New Roman" panose="02020603050405020304" pitchFamily="18" charset="0"/>
              </a:rPr>
              <a:t>:</a:t>
            </a:r>
            <a:endParaRPr lang="ru-RU" sz="1600" dirty="0">
              <a:ea typeface="Calibri" panose="020F0502020204030204" pitchFamily="34" charset="0"/>
              <a:cs typeface="Times New Roman" panose="02020603050405020304" pitchFamily="18" charset="0"/>
            </a:endParaRPr>
          </a:p>
          <a:p>
            <a:pPr marL="342900" indent="-342900" algn="just" eaLnBrk="1" fontAlgn="auto" hangingPunct="1">
              <a:spcAft>
                <a:spcPts val="0"/>
              </a:spcAft>
              <a:buFont typeface="Calibri" panose="020F0502020204030204" pitchFamily="34" charset="0"/>
              <a:buChar char="-"/>
              <a:defRPr/>
            </a:pPr>
            <a:r>
              <a:rPr lang="uk-UA" dirty="0">
                <a:ea typeface="Calibri" panose="020F0502020204030204" pitchFamily="34" charset="0"/>
                <a:cs typeface="Times New Roman" panose="02020603050405020304" pitchFamily="18" charset="0"/>
              </a:rPr>
              <a:t>Вхід для приймання хворих доставлених бригадами екстреної медичної допомоги;</a:t>
            </a:r>
            <a:endParaRPr lang="ru-RU" sz="1600" dirty="0">
              <a:ea typeface="Calibri" panose="020F0502020204030204" pitchFamily="34" charset="0"/>
              <a:cs typeface="Times New Roman" panose="02020603050405020304" pitchFamily="18" charset="0"/>
            </a:endParaRPr>
          </a:p>
          <a:p>
            <a:pPr marL="342900" indent="-342900" algn="just" eaLnBrk="1" fontAlgn="auto" hangingPunct="1">
              <a:spcAft>
                <a:spcPts val="0"/>
              </a:spcAft>
              <a:buFont typeface="Calibri" panose="020F0502020204030204" pitchFamily="34" charset="0"/>
              <a:buChar char="-"/>
              <a:defRPr/>
            </a:pPr>
            <a:r>
              <a:rPr lang="uk-UA" dirty="0">
                <a:ea typeface="Calibri" panose="020F0502020204030204" pitchFamily="34" charset="0"/>
                <a:cs typeface="Times New Roman" panose="02020603050405020304" pitchFamily="18" charset="0"/>
              </a:rPr>
              <a:t>Вхід для хворих, які звернулися самостійно та планових хворих</a:t>
            </a:r>
            <a:r>
              <a:rPr lang="uk-UA" dirty="0" smtClean="0">
                <a:ea typeface="Calibri" panose="020F0502020204030204" pitchFamily="34" charset="0"/>
                <a:cs typeface="Times New Roman" panose="02020603050405020304" pitchFamily="18" charset="0"/>
              </a:rPr>
              <a:t>.</a:t>
            </a:r>
            <a:endParaRPr lang="ru-RU" sz="1600" dirty="0" smtClean="0">
              <a:ea typeface="Calibri" panose="020F0502020204030204" pitchFamily="34" charset="0"/>
              <a:cs typeface="Times New Roman" panose="02020603050405020304" pitchFamily="18" charset="0"/>
            </a:endParaRPr>
          </a:p>
          <a:p>
            <a:pPr marL="73152" indent="0" algn="just" eaLnBrk="1" fontAlgn="auto" hangingPunct="1">
              <a:spcAft>
                <a:spcPts val="0"/>
              </a:spcAft>
              <a:buFont typeface="Franklin Gothic Book" pitchFamily="34" charset="0"/>
              <a:buNone/>
              <a:defRPr/>
            </a:pPr>
            <a:endParaRPr lang="ru-RU" sz="1600" dirty="0" smtClean="0">
              <a:ea typeface="Calibri" panose="020F0502020204030204" pitchFamily="34" charset="0"/>
              <a:cs typeface="Times New Roman" panose="02020603050405020304" pitchFamily="18" charset="0"/>
            </a:endParaRPr>
          </a:p>
          <a:p>
            <a:pPr marL="0" indent="0" algn="just" eaLnBrk="1" fontAlgn="auto" hangingPunct="1">
              <a:spcAft>
                <a:spcPts val="0"/>
              </a:spcAft>
              <a:buFont typeface="Franklin Gothic Book" pitchFamily="34" charset="0"/>
              <a:buNone/>
              <a:defRPr/>
            </a:pPr>
            <a:r>
              <a:rPr lang="uk-UA" dirty="0" smtClean="0">
                <a:ea typeface="Calibri" panose="020F0502020204030204" pitchFamily="34" charset="0"/>
                <a:cs typeface="Times New Roman" panose="02020603050405020304" pitchFamily="18" charset="0"/>
              </a:rPr>
              <a:t>2.    У </a:t>
            </a:r>
            <a:r>
              <a:rPr lang="uk-UA" dirty="0">
                <a:ea typeface="Calibri" panose="020F0502020204030204" pitchFamily="34" charset="0"/>
                <a:cs typeface="Times New Roman" panose="02020603050405020304" pitchFamily="18" charset="0"/>
              </a:rPr>
              <a:t>відділенні необхідно передбачити наявність наступних </a:t>
            </a:r>
            <a:r>
              <a:rPr lang="uk-UA" b="1" dirty="0">
                <a:ea typeface="Calibri" panose="020F0502020204030204" pitchFamily="34" charset="0"/>
                <a:cs typeface="Times New Roman" panose="02020603050405020304" pitchFamily="18" charset="0"/>
              </a:rPr>
              <a:t>зон</a:t>
            </a:r>
            <a:r>
              <a:rPr lang="uk-UA" dirty="0">
                <a:ea typeface="Calibri" panose="020F0502020204030204" pitchFamily="34" charset="0"/>
                <a:cs typeface="Times New Roman" panose="02020603050405020304" pitchFamily="18" charset="0"/>
              </a:rPr>
              <a:t>:</a:t>
            </a:r>
            <a:endParaRPr lang="ru-RU" sz="1600" dirty="0">
              <a:ea typeface="Calibri" panose="020F0502020204030204" pitchFamily="34" charset="0"/>
              <a:cs typeface="Times New Roman" panose="02020603050405020304" pitchFamily="18" charset="0"/>
            </a:endParaRPr>
          </a:p>
          <a:p>
            <a:pPr marL="342900" indent="-342900" algn="just" eaLnBrk="1" fontAlgn="auto" hangingPunct="1">
              <a:spcAft>
                <a:spcPts val="0"/>
              </a:spcAft>
              <a:buFont typeface="Calibri" panose="020F0502020204030204" pitchFamily="34" charset="0"/>
              <a:buChar char="-"/>
              <a:defRPr/>
            </a:pPr>
            <a:r>
              <a:rPr lang="uk-UA" dirty="0">
                <a:ea typeface="Calibri" panose="020F0502020204030204" pitchFamily="34" charset="0"/>
                <a:cs typeface="Times New Roman" panose="02020603050405020304" pitchFamily="18" charset="0"/>
              </a:rPr>
              <a:t>Зона для очікування пацієнтів та осіб їх супроводжуючих</a:t>
            </a:r>
            <a:endParaRPr lang="ru-RU" sz="1600" dirty="0">
              <a:ea typeface="Calibri" panose="020F0502020204030204" pitchFamily="34" charset="0"/>
              <a:cs typeface="Times New Roman" panose="02020603050405020304" pitchFamily="18" charset="0"/>
            </a:endParaRPr>
          </a:p>
          <a:p>
            <a:pPr marL="342900" indent="-342900" algn="just" eaLnBrk="1" fontAlgn="auto" hangingPunct="1">
              <a:spcAft>
                <a:spcPts val="0"/>
              </a:spcAft>
              <a:buFont typeface="Calibri" panose="020F0502020204030204" pitchFamily="34" charset="0"/>
              <a:buChar char="-"/>
              <a:defRPr/>
            </a:pPr>
            <a:r>
              <a:rPr lang="uk-UA" dirty="0">
                <a:ea typeface="Calibri" panose="020F0502020204030204" pitchFamily="34" charset="0"/>
                <a:cs typeface="Times New Roman" panose="02020603050405020304" pitchFamily="18" charset="0"/>
              </a:rPr>
              <a:t>Зона реєстрації та диспетчерська</a:t>
            </a:r>
            <a:endParaRPr lang="ru-RU" sz="1600" dirty="0">
              <a:ea typeface="Calibri" panose="020F0502020204030204" pitchFamily="34" charset="0"/>
              <a:cs typeface="Times New Roman" panose="02020603050405020304" pitchFamily="18" charset="0"/>
            </a:endParaRPr>
          </a:p>
          <a:p>
            <a:pPr marL="342900" indent="-342900" algn="just" eaLnBrk="1" fontAlgn="auto" hangingPunct="1">
              <a:spcAft>
                <a:spcPts val="0"/>
              </a:spcAft>
              <a:buFont typeface="Calibri" panose="020F0502020204030204" pitchFamily="34" charset="0"/>
              <a:buChar char="-"/>
              <a:defRPr/>
            </a:pPr>
            <a:r>
              <a:rPr lang="uk-UA" dirty="0">
                <a:ea typeface="Calibri" panose="020F0502020204030204" pitchFamily="34" charset="0"/>
                <a:cs typeface="Times New Roman" panose="02020603050405020304" pitchFamily="18" charset="0"/>
              </a:rPr>
              <a:t>Зона сортування хворих з кімнатою санітарної обробки</a:t>
            </a:r>
            <a:endParaRPr lang="ru-RU" sz="1600" dirty="0">
              <a:ea typeface="Calibri" panose="020F0502020204030204" pitchFamily="34" charset="0"/>
              <a:cs typeface="Times New Roman" panose="02020603050405020304" pitchFamily="18" charset="0"/>
            </a:endParaRPr>
          </a:p>
          <a:p>
            <a:pPr marL="342900" indent="-342900" algn="just" eaLnBrk="1" fontAlgn="auto" hangingPunct="1">
              <a:spcAft>
                <a:spcPts val="0"/>
              </a:spcAft>
              <a:buFont typeface="Calibri" panose="020F0502020204030204" pitchFamily="34" charset="0"/>
              <a:buChar char="-"/>
              <a:defRPr/>
            </a:pPr>
            <a:r>
              <a:rPr lang="uk-UA" dirty="0">
                <a:ea typeface="Calibri" panose="020F0502020204030204" pitchFamily="34" charset="0"/>
                <a:cs typeface="Times New Roman" panose="02020603050405020304" pitchFamily="18" charset="0"/>
              </a:rPr>
              <a:t>Зона для проведення інтенсивної терапії</a:t>
            </a:r>
            <a:endParaRPr lang="ru-RU" sz="1600" dirty="0">
              <a:ea typeface="Calibri" panose="020F0502020204030204" pitchFamily="34" charset="0"/>
              <a:cs typeface="Times New Roman" panose="02020603050405020304" pitchFamily="18" charset="0"/>
            </a:endParaRPr>
          </a:p>
          <a:p>
            <a:pPr marL="342900" indent="-342900" algn="just" eaLnBrk="1" fontAlgn="auto" hangingPunct="1">
              <a:spcAft>
                <a:spcPts val="0"/>
              </a:spcAft>
              <a:buFont typeface="Calibri" panose="020F0502020204030204" pitchFamily="34" charset="0"/>
              <a:buChar char="-"/>
              <a:defRPr/>
            </a:pPr>
            <a:r>
              <a:rPr lang="uk-UA" dirty="0">
                <a:ea typeface="Calibri" panose="020F0502020204030204" pitchFamily="34" charset="0"/>
                <a:cs typeface="Times New Roman" panose="02020603050405020304" pitchFamily="18" charset="0"/>
              </a:rPr>
              <a:t>Палатна зона</a:t>
            </a:r>
            <a:endParaRPr lang="ru-RU" sz="1600" dirty="0">
              <a:ea typeface="Calibri" panose="020F0502020204030204" pitchFamily="34" charset="0"/>
              <a:cs typeface="Times New Roman" panose="02020603050405020304" pitchFamily="18" charset="0"/>
            </a:endParaRPr>
          </a:p>
          <a:p>
            <a:pPr marL="342900" indent="-342900" algn="just" eaLnBrk="1" fontAlgn="auto" hangingPunct="1">
              <a:spcAft>
                <a:spcPts val="0"/>
              </a:spcAft>
              <a:buFont typeface="Calibri" panose="020F0502020204030204" pitchFamily="34" charset="0"/>
              <a:buChar char="-"/>
              <a:defRPr/>
            </a:pPr>
            <a:r>
              <a:rPr lang="uk-UA" dirty="0">
                <a:ea typeface="Calibri" panose="020F0502020204030204" pitchFamily="34" charset="0"/>
                <a:cs typeface="Times New Roman" panose="02020603050405020304" pitchFamily="18" charset="0"/>
              </a:rPr>
              <a:t>Загально-медична зона</a:t>
            </a:r>
            <a:endParaRPr lang="ru-RU" sz="1600" dirty="0">
              <a:ea typeface="Calibri" panose="020F0502020204030204" pitchFamily="34" charset="0"/>
              <a:cs typeface="Times New Roman" panose="02020603050405020304" pitchFamily="18" charset="0"/>
            </a:endParaRPr>
          </a:p>
          <a:p>
            <a:pPr marL="342900" indent="-342900" algn="just" eaLnBrk="1" fontAlgn="auto" hangingPunct="1">
              <a:spcAft>
                <a:spcPts val="0"/>
              </a:spcAft>
              <a:buFont typeface="Calibri" panose="020F0502020204030204" pitchFamily="34" charset="0"/>
              <a:buChar char="-"/>
              <a:defRPr/>
            </a:pPr>
            <a:r>
              <a:rPr lang="uk-UA" dirty="0">
                <a:ea typeface="Calibri" panose="020F0502020204030204" pitchFamily="34" charset="0"/>
                <a:cs typeface="Times New Roman" panose="02020603050405020304" pitchFamily="18" charset="0"/>
              </a:rPr>
              <a:t>Зона персоналу</a:t>
            </a:r>
            <a:endParaRPr lang="ru-RU" sz="1600" dirty="0">
              <a:ea typeface="Calibri" panose="020F0502020204030204" pitchFamily="34" charset="0"/>
              <a:cs typeface="Times New Roman" panose="02020603050405020304" pitchFamily="18" charset="0"/>
            </a:endParaRPr>
          </a:p>
          <a:p>
            <a:pPr marL="342900" indent="-342900" algn="just" eaLnBrk="1" fontAlgn="auto" hangingPunct="1">
              <a:spcAft>
                <a:spcPts val="0"/>
              </a:spcAft>
              <a:buFont typeface="Calibri" panose="020F0502020204030204" pitchFamily="34" charset="0"/>
              <a:buChar char="-"/>
              <a:defRPr/>
            </a:pPr>
            <a:r>
              <a:rPr lang="uk-UA" dirty="0">
                <a:ea typeface="Calibri" panose="020F0502020204030204" pitchFamily="34" charset="0"/>
                <a:cs typeface="Times New Roman" panose="02020603050405020304" pitchFamily="18" charset="0"/>
              </a:rPr>
              <a:t>Додаткові приміщення.</a:t>
            </a:r>
            <a:endParaRPr lang="ru-RU" sz="1600" dirty="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71600" y="685800"/>
            <a:ext cx="9601200" cy="755650"/>
          </a:xfrm>
        </p:spPr>
        <p:txBody>
          <a:bodyPr rtlCol="0">
            <a:normAutofit fontScale="90000"/>
          </a:bodyPr>
          <a:lstStyle/>
          <a:p>
            <a:pPr eaLnBrk="1" fontAlgn="auto" hangingPunct="1">
              <a:spcAft>
                <a:spcPts val="0"/>
              </a:spcAft>
              <a:defRPr/>
            </a:pPr>
            <a:r>
              <a:rPr lang="uk-UA" b="1" dirty="0">
                <a:solidFill>
                  <a:schemeClr val="tx1"/>
                </a:solidFill>
                <a:latin typeface="Times New Roman" pitchFamily="18" charset="0"/>
                <a:ea typeface="Calibri" pitchFamily="34" charset="0"/>
                <a:cs typeface="Times New Roman" pitchFamily="18" charset="0"/>
              </a:rPr>
              <a:t>Мета:</a:t>
            </a:r>
            <a:r>
              <a:rPr lang="ru-RU" dirty="0">
                <a:solidFill>
                  <a:schemeClr val="tx1"/>
                </a:solidFill>
                <a:latin typeface="Arial" pitchFamily="34" charset="0"/>
                <a:cs typeface="Arial" pitchFamily="34" charset="0"/>
              </a:rPr>
              <a:t/>
            </a:r>
            <a:br>
              <a:rPr lang="ru-RU" dirty="0">
                <a:solidFill>
                  <a:schemeClr val="tx1"/>
                </a:solidFill>
                <a:latin typeface="Arial" pitchFamily="34" charset="0"/>
                <a:cs typeface="Arial" pitchFamily="34" charset="0"/>
              </a:rPr>
            </a:br>
            <a:endParaRPr lang="ru-RU" dirty="0"/>
          </a:p>
        </p:txBody>
      </p:sp>
      <p:sp>
        <p:nvSpPr>
          <p:cNvPr id="14338" name="Объект 2"/>
          <p:cNvSpPr>
            <a:spLocks noGrp="1"/>
          </p:cNvSpPr>
          <p:nvPr>
            <p:ph idx="1"/>
          </p:nvPr>
        </p:nvSpPr>
        <p:spPr>
          <a:xfrm>
            <a:off x="1371600" y="1289050"/>
            <a:ext cx="9601200" cy="5000625"/>
          </a:xfrm>
        </p:spPr>
        <p:txBody>
          <a:bodyPr/>
          <a:lstStyle/>
          <a:p>
            <a:pPr algn="just">
              <a:lnSpc>
                <a:spcPct val="100000"/>
              </a:lnSpc>
              <a:spcBef>
                <a:spcPct val="0"/>
              </a:spcBef>
              <a:spcAft>
                <a:spcPct val="0"/>
              </a:spcAft>
              <a:buFont typeface="Wingdings" pitchFamily="2" charset="2"/>
              <a:buChar char="Ø"/>
            </a:pPr>
            <a:r>
              <a:rPr lang="uk-UA" dirty="0" smtClean="0">
                <a:solidFill>
                  <a:schemeClr val="tx1"/>
                </a:solidFill>
                <a:ea typeface="Calibri" pitchFamily="34" charset="0"/>
                <a:cs typeface="Times New Roman" pitchFamily="18" charset="0"/>
              </a:rPr>
              <a:t>створення необхідних умов для надання висококваліфікованої екстреної медичної допомоги з використанням прогресивних форм і методів діагностики та лікування у відповідності до сучасних умов;</a:t>
            </a:r>
          </a:p>
          <a:p>
            <a:pPr algn="just">
              <a:lnSpc>
                <a:spcPct val="100000"/>
              </a:lnSpc>
              <a:spcBef>
                <a:spcPct val="0"/>
              </a:spcBef>
              <a:spcAft>
                <a:spcPct val="0"/>
              </a:spcAft>
              <a:buFont typeface="Wingdings" pitchFamily="2" charset="2"/>
              <a:buChar char="Ø"/>
            </a:pPr>
            <a:endParaRPr lang="uk-UA" sz="1000" dirty="0" smtClean="0">
              <a:solidFill>
                <a:schemeClr val="tx1"/>
              </a:solidFill>
              <a:ea typeface="Calibri" pitchFamily="34" charset="0"/>
              <a:cs typeface="Times New Roman" pitchFamily="18" charset="0"/>
            </a:endParaRPr>
          </a:p>
          <a:p>
            <a:pPr algn="just">
              <a:lnSpc>
                <a:spcPct val="100000"/>
              </a:lnSpc>
              <a:spcBef>
                <a:spcPct val="0"/>
              </a:spcBef>
              <a:spcAft>
                <a:spcPct val="0"/>
              </a:spcAft>
              <a:buFont typeface="Wingdings" pitchFamily="2" charset="2"/>
              <a:buChar char="Ø"/>
            </a:pPr>
            <a:r>
              <a:rPr lang="uk-UA" dirty="0" smtClean="0">
                <a:solidFill>
                  <a:schemeClr val="tx1"/>
                </a:solidFill>
                <a:ea typeface="Calibri" pitchFamily="34" charset="0"/>
                <a:cs typeface="Times New Roman" pitchFamily="18" charset="0"/>
              </a:rPr>
              <a:t>створення сприятливих умов для медпрацівників та інженерно-технічного персоналу;</a:t>
            </a:r>
          </a:p>
          <a:p>
            <a:pPr algn="just">
              <a:lnSpc>
                <a:spcPct val="100000"/>
              </a:lnSpc>
              <a:spcBef>
                <a:spcPct val="0"/>
              </a:spcBef>
              <a:spcAft>
                <a:spcPct val="0"/>
              </a:spcAft>
              <a:buFont typeface="Wingdings" pitchFamily="2" charset="2"/>
              <a:buChar char="Ø"/>
            </a:pPr>
            <a:endParaRPr lang="uk-UA" sz="1000" dirty="0" smtClean="0">
              <a:solidFill>
                <a:schemeClr val="tx1"/>
              </a:solidFill>
              <a:ea typeface="Calibri" pitchFamily="34" charset="0"/>
              <a:cs typeface="Times New Roman" pitchFamily="18" charset="0"/>
            </a:endParaRPr>
          </a:p>
          <a:p>
            <a:pPr algn="just">
              <a:lnSpc>
                <a:spcPct val="100000"/>
              </a:lnSpc>
              <a:spcBef>
                <a:spcPct val="0"/>
              </a:spcBef>
              <a:spcAft>
                <a:spcPct val="0"/>
              </a:spcAft>
              <a:buFont typeface="Wingdings" pitchFamily="2" charset="2"/>
              <a:buChar char="Ø"/>
            </a:pPr>
            <a:r>
              <a:rPr lang="uk-UA" dirty="0" smtClean="0">
                <a:solidFill>
                  <a:schemeClr val="tx1"/>
                </a:solidFill>
                <a:ea typeface="Calibri" pitchFamily="34" charset="0"/>
                <a:cs typeface="Times New Roman" pitchFamily="18" charset="0"/>
              </a:rPr>
              <a:t>організація роботи відділень згідно санітарно - гігієнічних норм;</a:t>
            </a:r>
          </a:p>
          <a:p>
            <a:pPr algn="just">
              <a:lnSpc>
                <a:spcPct val="100000"/>
              </a:lnSpc>
              <a:spcBef>
                <a:spcPct val="0"/>
              </a:spcBef>
              <a:spcAft>
                <a:spcPct val="0"/>
              </a:spcAft>
              <a:buFont typeface="Wingdings" pitchFamily="2" charset="2"/>
              <a:buChar char="Ø"/>
            </a:pPr>
            <a:endParaRPr lang="uk-UA" sz="1000" dirty="0" smtClean="0">
              <a:solidFill>
                <a:schemeClr val="tx1"/>
              </a:solidFill>
              <a:ea typeface="Calibri" pitchFamily="34" charset="0"/>
              <a:cs typeface="Times New Roman" pitchFamily="18" charset="0"/>
            </a:endParaRPr>
          </a:p>
          <a:p>
            <a:pPr algn="just">
              <a:lnSpc>
                <a:spcPct val="100000"/>
              </a:lnSpc>
              <a:spcBef>
                <a:spcPct val="0"/>
              </a:spcBef>
              <a:spcAft>
                <a:spcPct val="0"/>
              </a:spcAft>
              <a:buFont typeface="Wingdings" pitchFamily="2" charset="2"/>
              <a:buChar char="Ø"/>
            </a:pPr>
            <a:r>
              <a:rPr lang="uk-UA" dirty="0" smtClean="0">
                <a:solidFill>
                  <a:schemeClr val="tx1"/>
                </a:solidFill>
                <a:ea typeface="Calibri" pitchFamily="34" charset="0"/>
                <a:cs typeface="Times New Roman" pitchFamily="18" charset="0"/>
              </a:rPr>
              <a:t>концентрація високо кваліфікаційних послуг приведе до зменшення вартості послуг. Фахівці, що не мають навантаження, цим втрачають кваліфікацію, на відміну від тих, хто працює у потужних добре оснащених лікарнях.</a:t>
            </a:r>
          </a:p>
          <a:p>
            <a:pPr algn="just">
              <a:lnSpc>
                <a:spcPct val="100000"/>
              </a:lnSpc>
              <a:spcBef>
                <a:spcPct val="0"/>
              </a:spcBef>
              <a:spcAft>
                <a:spcPct val="0"/>
              </a:spcAft>
              <a:buFont typeface="Wingdings" pitchFamily="2" charset="2"/>
              <a:buChar char="Ø"/>
            </a:pPr>
            <a:endParaRPr lang="uk-UA" sz="1000" dirty="0" smtClean="0">
              <a:solidFill>
                <a:schemeClr val="tx1"/>
              </a:solidFill>
              <a:ea typeface="Calibri" pitchFamily="34" charset="0"/>
              <a:cs typeface="Times New Roman" pitchFamily="18" charset="0"/>
            </a:endParaRPr>
          </a:p>
          <a:p>
            <a:pPr algn="just">
              <a:lnSpc>
                <a:spcPct val="100000"/>
              </a:lnSpc>
              <a:spcBef>
                <a:spcPct val="0"/>
              </a:spcBef>
              <a:spcAft>
                <a:spcPct val="0"/>
              </a:spcAft>
              <a:buFont typeface="Wingdings" pitchFamily="2" charset="2"/>
              <a:buChar char="Ø"/>
            </a:pPr>
            <a:r>
              <a:rPr lang="uk-UA" dirty="0" smtClean="0">
                <a:solidFill>
                  <a:schemeClr val="tx1"/>
                </a:solidFill>
                <a:ea typeface="Calibri" pitchFamily="34" charset="0"/>
                <a:cs typeface="Times New Roman" pitchFamily="18" charset="0"/>
              </a:rPr>
              <a:t>зміни у фінансуванні закладу і спрямування пацієнта де спеціалізований найефективніший ресурс і кадровий і матеріальний;</a:t>
            </a:r>
          </a:p>
          <a:p>
            <a:pPr algn="just">
              <a:lnSpc>
                <a:spcPct val="100000"/>
              </a:lnSpc>
              <a:spcBef>
                <a:spcPct val="0"/>
              </a:spcBef>
              <a:spcAft>
                <a:spcPct val="0"/>
              </a:spcAft>
              <a:buFont typeface="Wingdings" pitchFamily="2" charset="2"/>
              <a:buChar char="Ø"/>
            </a:pPr>
            <a:endParaRPr lang="uk-UA" sz="1000" dirty="0" smtClean="0">
              <a:solidFill>
                <a:schemeClr val="tx1"/>
              </a:solidFill>
              <a:ea typeface="Calibri" pitchFamily="34" charset="0"/>
              <a:cs typeface="Times New Roman" pitchFamily="18" charset="0"/>
            </a:endParaRPr>
          </a:p>
          <a:p>
            <a:pPr algn="just">
              <a:lnSpc>
                <a:spcPct val="100000"/>
              </a:lnSpc>
              <a:spcBef>
                <a:spcPct val="0"/>
              </a:spcBef>
              <a:spcAft>
                <a:spcPct val="0"/>
              </a:spcAft>
              <a:buFont typeface="Wingdings" pitchFamily="2" charset="2"/>
              <a:buChar char="Ø"/>
            </a:pPr>
            <a:r>
              <a:rPr lang="uk-UA" dirty="0" smtClean="0">
                <a:solidFill>
                  <a:schemeClr val="tx1"/>
                </a:solidFill>
                <a:ea typeface="Calibri" pitchFamily="34" charset="0"/>
                <a:cs typeface="Times New Roman" pitchFamily="18" charset="0"/>
              </a:rPr>
              <a:t>проводимо роботу по переходу на нову фінансову модель – з використанням </a:t>
            </a:r>
            <a:r>
              <a:rPr lang="uk-UA" dirty="0" err="1" smtClean="0">
                <a:solidFill>
                  <a:schemeClr val="tx1"/>
                </a:solidFill>
                <a:ea typeface="Calibri" pitchFamily="34" charset="0"/>
                <a:cs typeface="Times New Roman" pitchFamily="18" charset="0"/>
              </a:rPr>
              <a:t>діагностично</a:t>
            </a:r>
            <a:r>
              <a:rPr lang="uk-UA" dirty="0" smtClean="0">
                <a:solidFill>
                  <a:schemeClr val="tx1"/>
                </a:solidFill>
                <a:ea typeface="Calibri" pitchFamily="34" charset="0"/>
                <a:cs typeface="Times New Roman" pitchFamily="18" charset="0"/>
              </a:rPr>
              <a:t>  – споріднених груп (ДСГ). </a:t>
            </a:r>
            <a:endParaRPr lang="uk-UA" dirty="0" smtClean="0">
              <a:solidFill>
                <a:schemeClr val="tx1"/>
              </a:solidFill>
              <a:ea typeface="Calibri" pitchFamily="34" charset="0"/>
              <a:cs typeface="Arial" charset="0"/>
            </a:endParaRPr>
          </a:p>
          <a:p>
            <a:pPr eaLnBrk="1" hangingPunct="1"/>
            <a:endParaRPr lang="ru-RU" dirty="0" smtClean="0">
              <a:ea typeface="Calibri" pitchFamily="34" charset="0"/>
              <a:cs typeface="Arial"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Объект 2"/>
          <p:cNvSpPr>
            <a:spLocks noGrp="1"/>
          </p:cNvSpPr>
          <p:nvPr>
            <p:ph idx="4294967295"/>
          </p:nvPr>
        </p:nvSpPr>
        <p:spPr>
          <a:xfrm>
            <a:off x="928688" y="415925"/>
            <a:ext cx="10460037" cy="6137275"/>
          </a:xfrm>
        </p:spPr>
        <p:txBody>
          <a:bodyPr/>
          <a:lstStyle/>
          <a:p>
            <a:pPr eaLnBrk="1" hangingPunct="1"/>
            <a:r>
              <a:rPr lang="uk-UA" smtClean="0"/>
              <a:t>При розробці проектної документації необхідно врахувати існуючу структуру та взаємозв’язок відділень лікарні.</a:t>
            </a:r>
            <a:endParaRPr lang="ru-RU" smtClean="0"/>
          </a:p>
          <a:p>
            <a:pPr eaLnBrk="1" hangingPunct="1"/>
            <a:r>
              <a:rPr lang="uk-UA" smtClean="0"/>
              <a:t>Відділення невідкладної медичної допомоги повинне бути на першому поверсі і мати зону для прийому хворих доставлених бригадами екстреної медичної допомоги.</a:t>
            </a:r>
            <a:endParaRPr lang="ru-RU" smtClean="0"/>
          </a:p>
          <a:p>
            <a:pPr eaLnBrk="1" hangingPunct="1"/>
            <a:r>
              <a:rPr lang="uk-UA" smtClean="0"/>
              <a:t>В структурі відділення невідкладної медичної допомоги передбачити травматологічний пункт.</a:t>
            </a:r>
          </a:p>
          <a:p>
            <a:pPr eaLnBrk="1" hangingPunct="1"/>
            <a:r>
              <a:rPr lang="uk-UA" smtClean="0"/>
              <a:t>В структурі загально-медичної зони передбачити приміщення для комп’ютерного томографа, магнітно-резонансного томографа, кабінет ультразвукової діагностики та ендоскопії, лабораторію.</a:t>
            </a:r>
          </a:p>
          <a:p>
            <a:pPr eaLnBrk="1" hangingPunct="1"/>
            <a:r>
              <a:rPr lang="uk-UA" smtClean="0"/>
              <a:t>Передбачити додаткові приміщення: кімнату для зберігання ліків, камери для зберігання речей хворих, твердого інвентарю, додаткового медобладнання, побутові приміщення медперсоналу. </a:t>
            </a:r>
            <a:endParaRPr lang="ru-RU" smtClean="0"/>
          </a:p>
          <a:p>
            <a:pPr eaLnBrk="1" hangingPunct="1"/>
            <a:r>
              <a:rPr lang="uk-UA" smtClean="0"/>
              <a:t>Для зменшення довжини шляхів транспортування хворих з приймального відділення до вищевказаних відділень передбачити монтаж другого лікарняного ліфта на чотири поверхи.</a:t>
            </a:r>
            <a:endParaRPr lang="ru-RU" smtClean="0"/>
          </a:p>
          <a:p>
            <a:pPr eaLnBrk="1" hangingPunct="1"/>
            <a:endParaRPr lang="ru-RU"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Прямоугольник 1"/>
          <p:cNvSpPr>
            <a:spLocks noChangeArrowheads="1"/>
          </p:cNvSpPr>
          <p:nvPr/>
        </p:nvSpPr>
        <p:spPr bwMode="auto">
          <a:xfrm>
            <a:off x="955675" y="595313"/>
            <a:ext cx="10834688" cy="6186487"/>
          </a:xfrm>
          <a:prstGeom prst="rect">
            <a:avLst/>
          </a:prstGeom>
          <a:noFill/>
          <a:ln w="9525">
            <a:noFill/>
            <a:miter lim="800000"/>
            <a:headEnd/>
            <a:tailEnd/>
          </a:ln>
        </p:spPr>
        <p:txBody>
          <a:bodyPr>
            <a:spAutoFit/>
          </a:bodyPr>
          <a:lstStyle/>
          <a:p>
            <a:endParaRPr lang="uk-UA">
              <a:latin typeface="Franklin Gothic Book" pitchFamily="34" charset="0"/>
            </a:endParaRPr>
          </a:p>
          <a:p>
            <a:r>
              <a:rPr lang="uk-UA">
                <a:latin typeface="Franklin Gothic Book" pitchFamily="34" charset="0"/>
              </a:rPr>
              <a:t>Хворі після огляду та надання першої невідкладної допомоги за показниками здоров’я будуть направлятись до палатних відділень:</a:t>
            </a:r>
          </a:p>
          <a:p>
            <a:pPr lvl="1"/>
            <a:endParaRPr lang="uk-UA">
              <a:latin typeface="Franklin Gothic Book" pitchFamily="34" charset="0"/>
            </a:endParaRPr>
          </a:p>
          <a:p>
            <a:pPr lvl="1"/>
            <a:endParaRPr lang="uk-UA">
              <a:latin typeface="Franklin Gothic Book" pitchFamily="34" charset="0"/>
            </a:endParaRPr>
          </a:p>
          <a:p>
            <a:pPr lvl="1"/>
            <a:endParaRPr lang="uk-UA">
              <a:latin typeface="Franklin Gothic Book" pitchFamily="34" charset="0"/>
            </a:endParaRPr>
          </a:p>
          <a:p>
            <a:pPr lvl="1"/>
            <a:endParaRPr lang="uk-UA">
              <a:latin typeface="Franklin Gothic Book" pitchFamily="34" charset="0"/>
            </a:endParaRPr>
          </a:p>
          <a:p>
            <a:pPr lvl="1"/>
            <a:endParaRPr lang="uk-UA">
              <a:latin typeface="Franklin Gothic Book" pitchFamily="34" charset="0"/>
            </a:endParaRPr>
          </a:p>
          <a:p>
            <a:pPr lvl="1"/>
            <a:endParaRPr lang="uk-UA">
              <a:latin typeface="Franklin Gothic Book" pitchFamily="34" charset="0"/>
            </a:endParaRPr>
          </a:p>
          <a:p>
            <a:pPr lvl="1"/>
            <a:endParaRPr lang="uk-UA">
              <a:latin typeface="Franklin Gothic Book" pitchFamily="34" charset="0"/>
            </a:endParaRPr>
          </a:p>
          <a:p>
            <a:pPr lvl="1"/>
            <a:endParaRPr lang="uk-UA">
              <a:latin typeface="Franklin Gothic Book" pitchFamily="34" charset="0"/>
            </a:endParaRPr>
          </a:p>
          <a:p>
            <a:pPr lvl="1"/>
            <a:endParaRPr lang="ru-RU">
              <a:latin typeface="Franklin Gothic Book" pitchFamily="34" charset="0"/>
            </a:endParaRPr>
          </a:p>
          <a:p>
            <a:pPr lvl="1"/>
            <a:r>
              <a:rPr lang="uk-UA">
                <a:latin typeface="Franklin Gothic Book" pitchFamily="34" charset="0"/>
              </a:rPr>
              <a:t>																			Терапевтичне відділення</a:t>
            </a:r>
            <a:endParaRPr lang="ru-RU">
              <a:latin typeface="Franklin Gothic Book" pitchFamily="34" charset="0"/>
            </a:endParaRPr>
          </a:p>
          <a:p>
            <a:pPr lvl="1"/>
            <a:r>
              <a:rPr lang="uk-UA">
                <a:latin typeface="Franklin Gothic Book" pitchFamily="34" charset="0"/>
              </a:rPr>
              <a:t>								Кардіологічне відділення</a:t>
            </a:r>
            <a:endParaRPr lang="ru-RU">
              <a:latin typeface="Franklin Gothic Book" pitchFamily="34" charset="0"/>
            </a:endParaRPr>
          </a:p>
          <a:p>
            <a:pPr lvl="1"/>
            <a:r>
              <a:rPr lang="uk-UA">
                <a:latin typeface="Franklin Gothic Book" pitchFamily="34" charset="0"/>
              </a:rPr>
              <a:t>								Неврологічне відділення</a:t>
            </a:r>
            <a:endParaRPr lang="ru-RU">
              <a:latin typeface="Franklin Gothic Book" pitchFamily="34" charset="0"/>
            </a:endParaRPr>
          </a:p>
          <a:p>
            <a:pPr lvl="1"/>
            <a:r>
              <a:rPr lang="uk-UA">
                <a:latin typeface="Franklin Gothic Book" pitchFamily="34" charset="0"/>
              </a:rPr>
              <a:t>								Педіатричне відділення</a:t>
            </a:r>
            <a:endParaRPr lang="ru-RU">
              <a:latin typeface="Franklin Gothic Book" pitchFamily="34" charset="0"/>
            </a:endParaRPr>
          </a:p>
          <a:p>
            <a:pPr lvl="1"/>
            <a:r>
              <a:rPr lang="uk-UA">
                <a:latin typeface="Franklin Gothic Book" pitchFamily="34" charset="0"/>
              </a:rPr>
              <a:t>								Неврологічне відділення</a:t>
            </a:r>
            <a:endParaRPr lang="ru-RU">
              <a:latin typeface="Franklin Gothic Book" pitchFamily="34" charset="0"/>
            </a:endParaRPr>
          </a:p>
          <a:p>
            <a:pPr lvl="1"/>
            <a:r>
              <a:rPr lang="uk-UA">
                <a:latin typeface="Franklin Gothic Book" pitchFamily="34" charset="0"/>
              </a:rPr>
              <a:t>								Офтальмологічне відділення</a:t>
            </a:r>
            <a:endParaRPr lang="ru-RU">
              <a:latin typeface="Franklin Gothic Book" pitchFamily="34" charset="0"/>
            </a:endParaRPr>
          </a:p>
          <a:p>
            <a:pPr lvl="1"/>
            <a:r>
              <a:rPr lang="uk-UA">
                <a:latin typeface="Franklin Gothic Book" pitchFamily="34" charset="0"/>
              </a:rPr>
              <a:t>								Отоларингологічне відділення</a:t>
            </a:r>
            <a:endParaRPr lang="ru-RU">
              <a:latin typeface="Franklin Gothic Book" pitchFamily="34" charset="0"/>
            </a:endParaRPr>
          </a:p>
          <a:p>
            <a:pPr lvl="1"/>
            <a:endParaRPr lang="uk-UA">
              <a:latin typeface="Franklin Gothic Book" pitchFamily="34" charset="0"/>
            </a:endParaRPr>
          </a:p>
          <a:p>
            <a:pPr lvl="1">
              <a:buFont typeface="Wingdings" pitchFamily="2" charset="2"/>
              <a:buChar char="Ø"/>
            </a:pPr>
            <a:endParaRPr lang="ru-RU">
              <a:latin typeface="Franklin Gothic Book" pitchFamily="34" charset="0"/>
            </a:endParaRPr>
          </a:p>
        </p:txBody>
      </p:sp>
      <p:graphicFrame>
        <p:nvGraphicFramePr>
          <p:cNvPr id="4" name="Схема 3"/>
          <p:cNvGraphicFramePr/>
          <p:nvPr/>
        </p:nvGraphicFramePr>
        <p:xfrm>
          <a:off x="1496291" y="1709974"/>
          <a:ext cx="2999220" cy="22483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Схема 4"/>
          <p:cNvGraphicFramePr/>
          <p:nvPr/>
        </p:nvGraphicFramePr>
        <p:xfrm>
          <a:off x="5036127" y="1709974"/>
          <a:ext cx="3006437" cy="2253791"/>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6" name="Схема 5"/>
          <p:cNvGraphicFramePr/>
          <p:nvPr/>
        </p:nvGraphicFramePr>
        <p:xfrm>
          <a:off x="8403618" y="1709974"/>
          <a:ext cx="3025691" cy="2269269"/>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8" name="Схема 7"/>
          <p:cNvGraphicFramePr/>
          <p:nvPr/>
        </p:nvGraphicFramePr>
        <p:xfrm>
          <a:off x="1496292" y="4336474"/>
          <a:ext cx="2999219" cy="2327030"/>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graphicFrame>
        <p:nvGraphicFramePr>
          <p:cNvPr id="10" name="Схема 9"/>
          <p:cNvGraphicFramePr/>
          <p:nvPr/>
        </p:nvGraphicFramePr>
        <p:xfrm>
          <a:off x="5036128" y="4336474"/>
          <a:ext cx="3006436" cy="2327030"/>
        </p:xfrm>
        <a:graphic>
          <a:graphicData uri="http://schemas.openxmlformats.org/drawingml/2006/diagram">
            <dgm:relIds xmlns:dgm="http://schemas.openxmlformats.org/drawingml/2006/diagram" xmlns:r="http://schemas.openxmlformats.org/officeDocument/2006/relationships" r:dm="rId22" r:lo="rId23" r:qs="rId24" r:cs="rId25"/>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Прямоугольник 1"/>
          <p:cNvSpPr>
            <a:spLocks noChangeArrowheads="1"/>
          </p:cNvSpPr>
          <p:nvPr/>
        </p:nvSpPr>
        <p:spPr bwMode="auto">
          <a:xfrm>
            <a:off x="1093788" y="484188"/>
            <a:ext cx="10544175" cy="5110162"/>
          </a:xfrm>
          <a:prstGeom prst="rect">
            <a:avLst/>
          </a:prstGeom>
          <a:noFill/>
          <a:ln w="9525">
            <a:noFill/>
            <a:miter lim="800000"/>
            <a:headEnd/>
            <a:tailEnd/>
          </a:ln>
        </p:spPr>
        <p:txBody>
          <a:bodyPr>
            <a:spAutoFit/>
          </a:bodyPr>
          <a:lstStyle/>
          <a:p>
            <a:pPr indent="228600" algn="just"/>
            <a:r>
              <a:rPr lang="uk-UA" sz="2400">
                <a:latin typeface="Franklin Gothic Book" pitchFamily="34" charset="0"/>
                <a:ea typeface="Calibri" pitchFamily="34" charset="0"/>
                <a:cs typeface="Times New Roman" pitchFamily="18" charset="0"/>
              </a:rPr>
              <a:t>При проектуванні відділення невідкладної медичної допомоги слід врахувати:</a:t>
            </a:r>
          </a:p>
          <a:p>
            <a:pPr indent="228600" algn="just"/>
            <a:endParaRPr lang="ru-RU" sz="1400">
              <a:latin typeface="Franklin Gothic Book" pitchFamily="34" charset="0"/>
              <a:ea typeface="Calibri" pitchFamily="34" charset="0"/>
              <a:cs typeface="Times New Roman" pitchFamily="18" charset="0"/>
            </a:endParaRPr>
          </a:p>
          <a:p>
            <a:pPr marL="800100" lvl="1" indent="-342900" algn="just">
              <a:buFont typeface="Wingdings" pitchFamily="2" charset="2"/>
              <a:buChar char="Ø"/>
            </a:pPr>
            <a:r>
              <a:rPr lang="uk-UA">
                <a:latin typeface="Franklin Gothic Book" pitchFamily="34" charset="0"/>
                <a:ea typeface="Calibri" pitchFamily="34" charset="0"/>
                <a:cs typeface="Times New Roman" pitchFamily="18" charset="0"/>
              </a:rPr>
              <a:t>Цілодобовий режим роботи</a:t>
            </a:r>
          </a:p>
          <a:p>
            <a:pPr marL="800100" lvl="1" indent="-342900" algn="just">
              <a:buFont typeface="Wingdings" pitchFamily="2" charset="2"/>
              <a:buChar char="Ø"/>
            </a:pPr>
            <a:endParaRPr lang="ru-RU" sz="1400">
              <a:latin typeface="Franklin Gothic Book" pitchFamily="34" charset="0"/>
              <a:ea typeface="Calibri" pitchFamily="34" charset="0"/>
              <a:cs typeface="Times New Roman" pitchFamily="18" charset="0"/>
            </a:endParaRPr>
          </a:p>
          <a:p>
            <a:pPr marL="800100" lvl="1" indent="-342900" algn="just">
              <a:buFont typeface="Wingdings" pitchFamily="2" charset="2"/>
              <a:buChar char="Ø"/>
            </a:pPr>
            <a:r>
              <a:rPr lang="uk-UA">
                <a:latin typeface="Franklin Gothic Book" pitchFamily="34" charset="0"/>
                <a:ea typeface="Calibri" pitchFamily="34" charset="0"/>
                <a:cs typeface="Times New Roman" pitchFamily="18" charset="0"/>
              </a:rPr>
              <a:t>Чисельність медичного персоналу в зміну</a:t>
            </a:r>
          </a:p>
          <a:p>
            <a:pPr marL="800100" lvl="1" indent="-342900" algn="just">
              <a:buFont typeface="Wingdings" pitchFamily="2" charset="2"/>
              <a:buChar char="Ø"/>
            </a:pPr>
            <a:endParaRPr lang="ru-RU" sz="1400">
              <a:latin typeface="Franklin Gothic Book" pitchFamily="34" charset="0"/>
              <a:ea typeface="Calibri" pitchFamily="34" charset="0"/>
              <a:cs typeface="Times New Roman" pitchFamily="18" charset="0"/>
            </a:endParaRPr>
          </a:p>
          <a:p>
            <a:pPr marL="800100" lvl="1" indent="-342900" algn="just">
              <a:buFont typeface="Wingdings" pitchFamily="2" charset="2"/>
              <a:buChar char="Ø"/>
            </a:pPr>
            <a:r>
              <a:rPr lang="uk-UA">
                <a:latin typeface="Franklin Gothic Book" pitchFamily="34" charset="0"/>
                <a:ea typeface="Calibri" pitchFamily="34" charset="0"/>
                <a:cs typeface="Times New Roman" pitchFamily="18" charset="0"/>
              </a:rPr>
              <a:t>Безперешкодний доступ персоналу до усіх зон, за рахунок широких дверей, які дозволяють переміщення ліжка-каталки</a:t>
            </a:r>
          </a:p>
          <a:p>
            <a:pPr marL="800100" lvl="1" indent="-342900" algn="just">
              <a:buFont typeface="Wingdings" pitchFamily="2" charset="2"/>
              <a:buChar char="Ø"/>
            </a:pPr>
            <a:endParaRPr lang="ru-RU" sz="1400">
              <a:latin typeface="Franklin Gothic Book" pitchFamily="34" charset="0"/>
              <a:ea typeface="Calibri" pitchFamily="34" charset="0"/>
              <a:cs typeface="Times New Roman" pitchFamily="18" charset="0"/>
            </a:endParaRPr>
          </a:p>
          <a:p>
            <a:pPr marL="800100" lvl="1" indent="-342900" algn="just">
              <a:buFont typeface="Wingdings" pitchFamily="2" charset="2"/>
              <a:buChar char="Ø"/>
            </a:pPr>
            <a:r>
              <a:rPr lang="uk-UA">
                <a:latin typeface="Franklin Gothic Book" pitchFamily="34" charset="0"/>
                <a:ea typeface="Calibri" pitchFamily="34" charset="0"/>
                <a:cs typeface="Times New Roman" pitchFamily="18" charset="0"/>
              </a:rPr>
              <a:t>Передбачити при проектуванні площі для сортування та розміщення хворих на випадок масового поступлення до відділення за рахунок спільних площ (коридори, зона очікування та інші)</a:t>
            </a:r>
          </a:p>
          <a:p>
            <a:pPr marL="800100" lvl="1" indent="-342900" algn="just">
              <a:buFont typeface="Wingdings" pitchFamily="2" charset="2"/>
              <a:buChar char="Ø"/>
            </a:pPr>
            <a:endParaRPr lang="ru-RU" sz="1400">
              <a:latin typeface="Franklin Gothic Book" pitchFamily="34" charset="0"/>
              <a:ea typeface="Calibri" pitchFamily="34" charset="0"/>
              <a:cs typeface="Times New Roman" pitchFamily="18" charset="0"/>
            </a:endParaRPr>
          </a:p>
          <a:p>
            <a:pPr marL="800100" lvl="1" indent="-342900" algn="just">
              <a:buFont typeface="Wingdings" pitchFamily="2" charset="2"/>
              <a:buChar char="Ø"/>
            </a:pPr>
            <a:r>
              <a:rPr lang="uk-UA">
                <a:latin typeface="Franklin Gothic Book" pitchFamily="34" charset="0"/>
                <a:ea typeface="Calibri" pitchFamily="34" charset="0"/>
                <a:cs typeface="Times New Roman" pitchFamily="18" charset="0"/>
              </a:rPr>
              <a:t>Приміщення для розміщення стаціонарних високотехнологічних діагностичних апаратів (МРТ, КТ та інші)  повинні бути на першому поверсі</a:t>
            </a:r>
          </a:p>
          <a:p>
            <a:pPr marL="800100" lvl="1" indent="-342900" algn="just">
              <a:buFont typeface="Wingdings" pitchFamily="2" charset="2"/>
              <a:buChar char="Ø"/>
            </a:pPr>
            <a:endParaRPr lang="ru-RU" sz="1400">
              <a:latin typeface="Franklin Gothic Book" pitchFamily="34" charset="0"/>
              <a:ea typeface="Calibri" pitchFamily="34" charset="0"/>
              <a:cs typeface="Times New Roman" pitchFamily="18" charset="0"/>
            </a:endParaRPr>
          </a:p>
          <a:p>
            <a:pPr marL="800100" lvl="1" indent="-342900" algn="just">
              <a:buFont typeface="Wingdings" pitchFamily="2" charset="2"/>
              <a:buChar char="Ø"/>
            </a:pPr>
            <a:r>
              <a:rPr lang="uk-UA">
                <a:latin typeface="Franklin Gothic Book" pitchFamily="34" charset="0"/>
                <a:ea typeface="Calibri" pitchFamily="34" charset="0"/>
                <a:cs typeface="Times New Roman" pitchFamily="18" charset="0"/>
              </a:rPr>
              <a:t>Відділення повинне мати безперешкодне сполучення з іншими відділеннями лікарні ліфтами</a:t>
            </a:r>
          </a:p>
          <a:p>
            <a:pPr marL="800100" lvl="1" indent="-342900" algn="just">
              <a:buFont typeface="Wingdings" pitchFamily="2" charset="2"/>
              <a:buChar char="Ø"/>
            </a:pPr>
            <a:endParaRPr lang="ru-RU" sz="1400">
              <a:latin typeface="Franklin Gothic Book" pitchFamily="34" charset="0"/>
              <a:ea typeface="Calibri"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71600" y="415637"/>
            <a:ext cx="9601200" cy="1260764"/>
          </a:xfrm>
        </p:spPr>
        <p:txBody>
          <a:bodyPr rtlCol="0">
            <a:normAutofit/>
          </a:bodyPr>
          <a:lstStyle/>
          <a:p>
            <a:pPr algn="ctr" eaLnBrk="1" fontAlgn="auto" hangingPunct="1">
              <a:spcAft>
                <a:spcPts val="0"/>
              </a:spcAft>
              <a:defRPr/>
            </a:pPr>
            <a:r>
              <a:rPr lang="ru-RU" sz="3600" b="1" dirty="0">
                <a:ln w="9525">
                  <a:solidFill>
                    <a:schemeClr val="tx1">
                      <a:lumMod val="65000"/>
                      <a:lumOff val="35000"/>
                    </a:schemeClr>
                  </a:solidFill>
                  <a:prstDash val="solid"/>
                </a:ln>
                <a:solidFill>
                  <a:schemeClr val="tx1"/>
                </a:solidFill>
                <a:effectLst>
                  <a:outerShdw blurRad="12700" dist="38100" dir="2700000" algn="tl" rotWithShape="0">
                    <a:schemeClr val="bg1">
                      <a:lumMod val="50000"/>
                    </a:schemeClr>
                  </a:outerShdw>
                </a:effectLst>
              </a:rPr>
              <a:t>0-й поверх</a:t>
            </a:r>
            <a:r>
              <a:rPr lang="ru-RU" sz="3600" dirty="0">
                <a:ln>
                  <a:solidFill>
                    <a:schemeClr val="tx1">
                      <a:lumMod val="65000"/>
                      <a:lumOff val="35000"/>
                    </a:schemeClr>
                  </a:solidFill>
                </a:ln>
              </a:rPr>
              <a:t> </a:t>
            </a:r>
            <a:r>
              <a:rPr lang="uk-UA" sz="3600" dirty="0" smtClean="0"/>
              <a:t>–</a:t>
            </a:r>
            <a:br>
              <a:rPr lang="uk-UA" sz="3600" dirty="0" smtClean="0"/>
            </a:br>
            <a:r>
              <a:rPr lang="uk-UA" sz="3600" dirty="0" smtClean="0"/>
              <a:t> </a:t>
            </a:r>
            <a:r>
              <a:rPr lang="uk-UA" sz="2800" dirty="0" smtClean="0"/>
              <a:t>територія для технічних приміщень, для архівного підрозділу.</a:t>
            </a:r>
            <a:endParaRPr lang="uk-UA" sz="3600" dirty="0"/>
          </a:p>
        </p:txBody>
      </p:sp>
      <p:sp>
        <p:nvSpPr>
          <p:cNvPr id="3" name="Объект 2"/>
          <p:cNvSpPr>
            <a:spLocks noGrp="1"/>
          </p:cNvSpPr>
          <p:nvPr>
            <p:ph idx="1"/>
          </p:nvPr>
        </p:nvSpPr>
        <p:spPr>
          <a:xfrm>
            <a:off x="1371600" y="1787525"/>
            <a:ext cx="9601200" cy="4959350"/>
          </a:xfrm>
        </p:spPr>
        <p:txBody>
          <a:bodyPr rtlCol="0">
            <a:normAutofit fontScale="92500" lnSpcReduction="10000"/>
          </a:bodyPr>
          <a:lstStyle/>
          <a:p>
            <a:pPr marL="0" indent="0" algn="just" eaLnBrk="1" fontAlgn="auto" hangingPunct="1">
              <a:buFont typeface="Franklin Gothic Book" pitchFamily="34" charset="0"/>
              <a:buNone/>
              <a:defRPr/>
            </a:pPr>
            <a:r>
              <a:rPr lang="uk-UA" dirty="0" smtClean="0"/>
              <a:t>Для забезпечення безперебійної роботи нового відділення необхідно розташувати в підвальному приміщенні:</a:t>
            </a:r>
          </a:p>
          <a:p>
            <a:pPr marL="384048" indent="-384048" eaLnBrk="1" fontAlgn="auto" hangingPunct="1">
              <a:defRPr/>
            </a:pPr>
            <a:r>
              <a:rPr lang="uk-UA" dirty="0" smtClean="0"/>
              <a:t>Електрощитові</a:t>
            </a:r>
          </a:p>
          <a:p>
            <a:pPr marL="384048" indent="-384048" eaLnBrk="1" fontAlgn="auto" hangingPunct="1">
              <a:defRPr/>
            </a:pPr>
            <a:r>
              <a:rPr lang="uk-UA" dirty="0" smtClean="0"/>
              <a:t>Кабельний канал</a:t>
            </a:r>
          </a:p>
          <a:p>
            <a:pPr marL="384048" indent="-384048" eaLnBrk="1" fontAlgn="auto" hangingPunct="1">
              <a:defRPr/>
            </a:pPr>
            <a:r>
              <a:rPr lang="uk-UA" dirty="0" smtClean="0"/>
              <a:t>Тепловий вузол</a:t>
            </a:r>
          </a:p>
          <a:p>
            <a:pPr marL="384048" indent="-384048" eaLnBrk="1" fontAlgn="auto" hangingPunct="1">
              <a:defRPr/>
            </a:pPr>
            <a:r>
              <a:rPr lang="uk-UA" dirty="0" smtClean="0"/>
              <a:t>Водяний вузол</a:t>
            </a:r>
          </a:p>
          <a:p>
            <a:pPr marL="384048" indent="-384048" eaLnBrk="1" fontAlgn="auto" hangingPunct="1">
              <a:defRPr/>
            </a:pPr>
            <a:r>
              <a:rPr lang="uk-UA" dirty="0" smtClean="0"/>
              <a:t>Приміщення для припливної вентиляції</a:t>
            </a:r>
          </a:p>
          <a:p>
            <a:pPr marL="384048" indent="-384048" eaLnBrk="1" fontAlgn="auto" hangingPunct="1">
              <a:defRPr/>
            </a:pPr>
            <a:r>
              <a:rPr lang="uk-UA" dirty="0" smtClean="0"/>
              <a:t>Приміщення для технічного персоналу</a:t>
            </a:r>
          </a:p>
          <a:p>
            <a:pPr marL="384048" indent="-384048" eaLnBrk="1" fontAlgn="auto" hangingPunct="1">
              <a:defRPr/>
            </a:pPr>
            <a:r>
              <a:rPr lang="uk-UA" dirty="0" smtClean="0"/>
              <a:t>Кладові приміщення для відділень</a:t>
            </a:r>
          </a:p>
          <a:p>
            <a:pPr marL="384048" indent="-384048" eaLnBrk="1" fontAlgn="auto" hangingPunct="1">
              <a:defRPr/>
            </a:pPr>
            <a:r>
              <a:rPr lang="uk-UA" dirty="0" smtClean="0"/>
              <a:t>Гардеробні для відділень</a:t>
            </a:r>
          </a:p>
          <a:p>
            <a:pPr marL="384048" indent="-384048" eaLnBrk="1" fontAlgn="auto" hangingPunct="1">
              <a:defRPr/>
            </a:pPr>
            <a:r>
              <a:rPr lang="uk-UA" dirty="0" smtClean="0"/>
              <a:t>Приміщення архіву</a:t>
            </a:r>
          </a:p>
          <a:p>
            <a:pPr marL="384048" indent="-384048" eaLnBrk="1" fontAlgn="auto" hangingPunct="1">
              <a:defRPr/>
            </a:pPr>
            <a:r>
              <a:rPr lang="uk-UA" dirty="0" smtClean="0"/>
              <a:t>Насосна станція автоматичного пожежогасіння</a:t>
            </a:r>
          </a:p>
          <a:p>
            <a:pPr marL="384048" indent="-384048" eaLnBrk="1" fontAlgn="auto" hangingPunct="1">
              <a:defRPr/>
            </a:pPr>
            <a:r>
              <a:rPr lang="uk-UA" dirty="0" smtClean="0"/>
              <a:t>Пожежні виходи з підвалу.</a:t>
            </a:r>
          </a:p>
          <a:p>
            <a:pPr marL="384048" indent="-384048" eaLnBrk="1" fontAlgn="auto" hangingPunct="1">
              <a:defRPr/>
            </a:pPr>
            <a:endParaRPr lang="ru-RU"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a:xfrm>
            <a:off x="2729344" y="207818"/>
            <a:ext cx="7564583" cy="1149927"/>
          </a:xfrm>
        </p:spPr>
        <p:txBody>
          <a:bodyPr rtlCol="0">
            <a:prstTxWarp prst="textPlain">
              <a:avLst/>
            </a:prstTxWarp>
          </a:bodyPr>
          <a:lstStyle/>
          <a:p>
            <a:pPr algn="ctr" eaLnBrk="1" fontAlgn="auto" hangingPunct="1">
              <a:spcAft>
                <a:spcPts val="0"/>
              </a:spcAft>
              <a:defRPr/>
            </a:pPr>
            <a:r>
              <a:rPr lang="uk-UA" sz="4000"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Відділення </a:t>
            </a:r>
            <a:r>
              <a:rPr lang="uk-UA" sz="4000" b="1" dirty="0">
                <a:ln w="9525">
                  <a:solidFill>
                    <a:schemeClr val="bg1"/>
                  </a:solidFill>
                  <a:prstDash val="solid"/>
                </a:ln>
                <a:solidFill>
                  <a:schemeClr val="tx1"/>
                </a:solidFill>
                <a:effectLst>
                  <a:outerShdw blurRad="12700" dist="38100" dir="2700000" algn="tl" rotWithShape="0">
                    <a:schemeClr val="bg1">
                      <a:lumMod val="50000"/>
                    </a:schemeClr>
                  </a:outerShdw>
                </a:effectLst>
              </a:rPr>
              <a:t>невідкладної </a:t>
            </a:r>
            <a:r>
              <a:rPr lang="uk-UA" sz="4000"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
            </a:r>
            <a:br>
              <a:rPr lang="uk-UA" sz="4000"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br>
            <a:r>
              <a:rPr lang="uk-UA" sz="4000"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медичної допомоги</a:t>
            </a:r>
            <a:endParaRPr lang="ru-RU" b="1"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pic>
        <p:nvPicPr>
          <p:cNvPr id="37890" name="Picture 6" descr="D:\Рабочий стол\Фото\Speshno-otdelenie-1-WEB.jpg"/>
          <p:cNvPicPr>
            <a:picLocks noChangeAspect="1" noChangeArrowheads="1"/>
          </p:cNvPicPr>
          <p:nvPr/>
        </p:nvPicPr>
        <p:blipFill>
          <a:blip r:embed="rId2" cstate="print"/>
          <a:srcRect/>
          <a:stretch>
            <a:fillRect/>
          </a:stretch>
        </p:blipFill>
        <p:spPr bwMode="auto">
          <a:xfrm>
            <a:off x="5140325" y="4397375"/>
            <a:ext cx="3286125" cy="2176463"/>
          </a:xfrm>
          <a:prstGeom prst="rect">
            <a:avLst/>
          </a:prstGeom>
          <a:noFill/>
          <a:ln w="9525">
            <a:noFill/>
            <a:miter lim="800000"/>
            <a:headEnd/>
            <a:tailEnd/>
          </a:ln>
        </p:spPr>
      </p:pic>
      <p:pic>
        <p:nvPicPr>
          <p:cNvPr id="37891" name="Picture 5" descr="D:\Рабочий стол\Фото\IMG_8312.JPG"/>
          <p:cNvPicPr>
            <a:picLocks noChangeAspect="1" noChangeArrowheads="1"/>
          </p:cNvPicPr>
          <p:nvPr/>
        </p:nvPicPr>
        <p:blipFill>
          <a:blip r:embed="rId3" cstate="print"/>
          <a:srcRect/>
          <a:stretch>
            <a:fillRect/>
          </a:stretch>
        </p:blipFill>
        <p:spPr bwMode="auto">
          <a:xfrm>
            <a:off x="8928100" y="4397375"/>
            <a:ext cx="2903538" cy="2176463"/>
          </a:xfrm>
          <a:prstGeom prst="rect">
            <a:avLst/>
          </a:prstGeom>
          <a:noFill/>
          <a:ln w="9525">
            <a:noFill/>
            <a:miter lim="800000"/>
            <a:headEnd/>
            <a:tailEnd/>
          </a:ln>
        </p:spPr>
      </p:pic>
      <p:pic>
        <p:nvPicPr>
          <p:cNvPr id="37892" name="Рисунок 1"/>
          <p:cNvPicPr>
            <a:picLocks noChangeAspect="1"/>
          </p:cNvPicPr>
          <p:nvPr/>
        </p:nvPicPr>
        <p:blipFill>
          <a:blip r:embed="rId4" cstate="print"/>
          <a:srcRect/>
          <a:stretch>
            <a:fillRect/>
          </a:stretch>
        </p:blipFill>
        <p:spPr bwMode="auto">
          <a:xfrm>
            <a:off x="403225" y="1579563"/>
            <a:ext cx="2700338" cy="2025650"/>
          </a:xfrm>
          <a:prstGeom prst="rect">
            <a:avLst/>
          </a:prstGeom>
          <a:noFill/>
          <a:ln w="9525">
            <a:noFill/>
            <a:miter lim="800000"/>
            <a:headEnd/>
            <a:tailEnd/>
          </a:ln>
        </p:spPr>
      </p:pic>
      <p:pic>
        <p:nvPicPr>
          <p:cNvPr id="37893" name="Рисунок 2"/>
          <p:cNvPicPr>
            <a:picLocks noChangeAspect="1"/>
          </p:cNvPicPr>
          <p:nvPr/>
        </p:nvPicPr>
        <p:blipFill>
          <a:blip r:embed="rId5" cstate="print"/>
          <a:srcRect/>
          <a:stretch>
            <a:fillRect/>
          </a:stretch>
        </p:blipFill>
        <p:spPr bwMode="auto">
          <a:xfrm>
            <a:off x="3235325" y="1565275"/>
            <a:ext cx="2720975" cy="2039938"/>
          </a:xfrm>
          <a:prstGeom prst="rect">
            <a:avLst/>
          </a:prstGeom>
          <a:noFill/>
          <a:ln w="9525">
            <a:noFill/>
            <a:miter lim="800000"/>
            <a:headEnd/>
            <a:tailEnd/>
          </a:ln>
        </p:spPr>
      </p:pic>
      <p:pic>
        <p:nvPicPr>
          <p:cNvPr id="37894" name="Рисунок 6"/>
          <p:cNvPicPr>
            <a:picLocks noChangeAspect="1"/>
          </p:cNvPicPr>
          <p:nvPr/>
        </p:nvPicPr>
        <p:blipFill>
          <a:blip r:embed="rId6" cstate="print"/>
          <a:srcRect/>
          <a:stretch>
            <a:fillRect/>
          </a:stretch>
        </p:blipFill>
        <p:spPr bwMode="auto">
          <a:xfrm>
            <a:off x="6088063" y="1579563"/>
            <a:ext cx="2720975" cy="2039937"/>
          </a:xfrm>
          <a:prstGeom prst="rect">
            <a:avLst/>
          </a:prstGeom>
          <a:noFill/>
          <a:ln w="9525">
            <a:noFill/>
            <a:miter lim="800000"/>
            <a:headEnd/>
            <a:tailEnd/>
          </a:ln>
        </p:spPr>
      </p:pic>
      <p:sp>
        <p:nvSpPr>
          <p:cNvPr id="8" name="Прямоугольник 7"/>
          <p:cNvSpPr/>
          <p:nvPr/>
        </p:nvSpPr>
        <p:spPr>
          <a:xfrm>
            <a:off x="8809038" y="1579563"/>
            <a:ext cx="3306762" cy="830262"/>
          </a:xfrm>
          <a:prstGeom prst="rect">
            <a:avLst/>
          </a:prstGeom>
        </p:spPr>
        <p:txBody>
          <a:bodyPr wrap="none">
            <a:spAutoFit/>
          </a:bodyPr>
          <a:lstStyle/>
          <a:p>
            <a:pPr algn="ctr">
              <a:defRPr/>
            </a:pPr>
            <a:r>
              <a:rPr lang="uk-UA" sz="2400" dirty="0">
                <a:latin typeface="+mn-lt"/>
              </a:rPr>
              <a:t>Приймальне відділення</a:t>
            </a:r>
          </a:p>
          <a:p>
            <a:pPr algn="ctr">
              <a:defRPr/>
            </a:pPr>
            <a:r>
              <a:rPr lang="uk-UA" sz="2400" dirty="0">
                <a:latin typeface="+mn-lt"/>
              </a:rPr>
              <a:t> на даний час</a:t>
            </a:r>
          </a:p>
        </p:txBody>
      </p:sp>
      <p:sp>
        <p:nvSpPr>
          <p:cNvPr id="9" name="Стрелка влево 8"/>
          <p:cNvSpPr/>
          <p:nvPr/>
        </p:nvSpPr>
        <p:spPr>
          <a:xfrm>
            <a:off x="8809038" y="2109788"/>
            <a:ext cx="720725" cy="236537"/>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0" name="Прямоугольник 9"/>
          <p:cNvSpPr/>
          <p:nvPr/>
        </p:nvSpPr>
        <p:spPr>
          <a:xfrm>
            <a:off x="709613" y="4886325"/>
            <a:ext cx="4179887" cy="1200150"/>
          </a:xfrm>
          <a:prstGeom prst="rect">
            <a:avLst/>
          </a:prstGeom>
        </p:spPr>
        <p:txBody>
          <a:bodyPr>
            <a:spAutoFit/>
          </a:bodyPr>
          <a:lstStyle/>
          <a:p>
            <a:pPr algn="ctr">
              <a:defRPr/>
            </a:pPr>
            <a:r>
              <a:rPr lang="uk-UA" sz="2400" dirty="0">
                <a:latin typeface="+mn-lt"/>
              </a:rPr>
              <a:t>Приймальне відділення ЛІЛ </a:t>
            </a:r>
          </a:p>
          <a:p>
            <a:pPr algn="ctr">
              <a:defRPr/>
            </a:pPr>
            <a:r>
              <a:rPr lang="uk-UA" sz="2400" dirty="0">
                <a:latin typeface="+mn-lt"/>
              </a:rPr>
              <a:t>з ліжками </a:t>
            </a:r>
          </a:p>
          <a:p>
            <a:pPr algn="ctr">
              <a:defRPr/>
            </a:pPr>
            <a:r>
              <a:rPr lang="uk-UA" sz="2400" dirty="0">
                <a:latin typeface="+mn-lt"/>
              </a:rPr>
              <a:t>інтенсивної терапії</a:t>
            </a:r>
          </a:p>
        </p:txBody>
      </p:sp>
      <p:sp>
        <p:nvSpPr>
          <p:cNvPr id="12" name="Стрелка вправо 11"/>
          <p:cNvSpPr/>
          <p:nvPr/>
        </p:nvSpPr>
        <p:spPr>
          <a:xfrm>
            <a:off x="4044950" y="5368925"/>
            <a:ext cx="981075" cy="2698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normAutofit fontScale="90000"/>
          </a:bodyPr>
          <a:lstStyle/>
          <a:p>
            <a:pPr marL="571500" indent="-571500" eaLnBrk="1" fontAlgn="auto" hangingPunct="1">
              <a:spcAft>
                <a:spcPts val="0"/>
              </a:spcAft>
              <a:buFont typeface="Wingdings" panose="05000000000000000000" pitchFamily="2" charset="2"/>
              <a:buChar char="Ø"/>
              <a:defRPr/>
            </a:pPr>
            <a:r>
              <a:rPr lang="uk-UA" sz="3600" b="1" u="sng" dirty="0" smtClean="0"/>
              <a:t>Перша </a:t>
            </a:r>
            <a:r>
              <a:rPr lang="uk-UA" sz="3600" b="1" u="sng" dirty="0"/>
              <a:t>черга: </a:t>
            </a:r>
            <a:r>
              <a:rPr lang="uk-UA" sz="3600" b="1" dirty="0" smtClean="0"/>
              <a:t/>
            </a:r>
            <a:br>
              <a:rPr lang="uk-UA" sz="3600" b="1" dirty="0" smtClean="0"/>
            </a:br>
            <a:r>
              <a:rPr lang="uk-UA" sz="3600" b="1" dirty="0" smtClean="0"/>
              <a:t>Приймання </a:t>
            </a:r>
            <a:r>
              <a:rPr lang="uk-UA" sz="3600" b="1" dirty="0"/>
              <a:t>хворих доставлених бригадами екстреної медичної допомоги</a:t>
            </a:r>
            <a:endParaRPr lang="ru-RU" sz="3600" dirty="0"/>
          </a:p>
        </p:txBody>
      </p:sp>
      <p:sp>
        <p:nvSpPr>
          <p:cNvPr id="40962" name="Объект 2"/>
          <p:cNvSpPr>
            <a:spLocks noGrp="1"/>
          </p:cNvSpPr>
          <p:nvPr>
            <p:ph idx="1"/>
          </p:nvPr>
        </p:nvSpPr>
        <p:spPr/>
        <p:txBody>
          <a:bodyPr/>
          <a:lstStyle/>
          <a:p>
            <a:pPr eaLnBrk="1" hangingPunct="1"/>
            <a:r>
              <a:rPr lang="uk-UA" sz="2400" dirty="0" smtClean="0"/>
              <a:t>Зона для очікування пацієнтів та їх супроводжуючих</a:t>
            </a:r>
            <a:endParaRPr lang="ru-RU" sz="2400" dirty="0" smtClean="0"/>
          </a:p>
          <a:p>
            <a:pPr eaLnBrk="1" hangingPunct="1"/>
            <a:r>
              <a:rPr lang="uk-UA" sz="2400" dirty="0" smtClean="0"/>
              <a:t>Зона реєстрації та диспетчерська</a:t>
            </a:r>
            <a:endParaRPr lang="ru-RU" sz="2400" dirty="0" smtClean="0"/>
          </a:p>
          <a:p>
            <a:pPr eaLnBrk="1" hangingPunct="1"/>
            <a:r>
              <a:rPr lang="uk-UA" sz="2400" dirty="0" smtClean="0"/>
              <a:t>Зона сортування хворих з кімнатою санітарної обробки хворих та душовою кімнатою</a:t>
            </a:r>
          </a:p>
          <a:p>
            <a:pPr eaLnBrk="1" hangingPunct="1"/>
            <a:r>
              <a:rPr lang="uk-UA" sz="2400" dirty="0" smtClean="0"/>
              <a:t>Травмпункт </a:t>
            </a:r>
            <a:endParaRPr lang="ru-RU" sz="2400" dirty="0" smtClean="0"/>
          </a:p>
          <a:p>
            <a:pPr eaLnBrk="1" hangingPunct="1"/>
            <a:endParaRPr lang="ru-RU" dirty="0"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Заголовок 1"/>
          <p:cNvSpPr>
            <a:spLocks noGrp="1"/>
          </p:cNvSpPr>
          <p:nvPr>
            <p:ph type="title"/>
          </p:nvPr>
        </p:nvSpPr>
        <p:spPr>
          <a:xfrm>
            <a:off x="1371600" y="685800"/>
            <a:ext cx="9601200" cy="1268413"/>
          </a:xfrm>
        </p:spPr>
        <p:txBody>
          <a:bodyPr/>
          <a:lstStyle/>
          <a:p>
            <a:pPr marL="571500" indent="-571500" eaLnBrk="1" hangingPunct="1">
              <a:buFont typeface="Wingdings" pitchFamily="2" charset="2"/>
              <a:buChar char="Ø"/>
            </a:pPr>
            <a:r>
              <a:rPr lang="uk-UA" sz="3600" b="1" u="sng" smtClean="0"/>
              <a:t>Друга черга</a:t>
            </a:r>
            <a:r>
              <a:rPr lang="uk-UA" sz="3600" b="1" smtClean="0"/>
              <a:t>: </a:t>
            </a:r>
            <a:br>
              <a:rPr lang="uk-UA" sz="3600" b="1" smtClean="0"/>
            </a:br>
            <a:r>
              <a:rPr lang="uk-UA" sz="3600" b="1" smtClean="0"/>
              <a:t>Діагностичний блок</a:t>
            </a:r>
            <a:endParaRPr lang="ru-RU" sz="3600" smtClean="0"/>
          </a:p>
        </p:txBody>
      </p:sp>
      <p:sp>
        <p:nvSpPr>
          <p:cNvPr id="3" name="Объект 2"/>
          <p:cNvSpPr>
            <a:spLocks noGrp="1"/>
          </p:cNvSpPr>
          <p:nvPr>
            <p:ph idx="1"/>
          </p:nvPr>
        </p:nvSpPr>
        <p:spPr>
          <a:xfrm>
            <a:off x="1371600" y="1954213"/>
            <a:ext cx="9601200" cy="4473575"/>
          </a:xfrm>
        </p:spPr>
        <p:txBody>
          <a:bodyPr rtlCol="0">
            <a:normAutofit lnSpcReduction="10000"/>
          </a:bodyPr>
          <a:lstStyle/>
          <a:p>
            <a:pPr marL="384048" indent="-384048" eaLnBrk="1" fontAlgn="auto" hangingPunct="1">
              <a:defRPr/>
            </a:pPr>
            <a:r>
              <a:rPr lang="uk-UA" sz="2400" dirty="0"/>
              <a:t>Кабінет ЕКГ</a:t>
            </a:r>
            <a:endParaRPr lang="ru-RU" sz="2400" dirty="0"/>
          </a:p>
          <a:p>
            <a:pPr marL="384048" indent="-384048" eaLnBrk="1" fontAlgn="auto" hangingPunct="1">
              <a:defRPr/>
            </a:pPr>
            <a:r>
              <a:rPr lang="uk-UA" sz="2400" dirty="0"/>
              <a:t>Кабінет УЗД</a:t>
            </a:r>
            <a:endParaRPr lang="ru-RU" sz="2400" dirty="0"/>
          </a:p>
          <a:p>
            <a:pPr marL="384048" indent="-384048" eaLnBrk="1" fontAlgn="auto" hangingPunct="1">
              <a:defRPr/>
            </a:pPr>
            <a:r>
              <a:rPr lang="uk-UA" sz="2400" dirty="0"/>
              <a:t>Кабінет ендоскопії</a:t>
            </a:r>
            <a:endParaRPr lang="ru-RU" sz="2400" dirty="0"/>
          </a:p>
          <a:p>
            <a:pPr marL="384048" indent="-384048" eaLnBrk="1" fontAlgn="auto" hangingPunct="1">
              <a:defRPr/>
            </a:pPr>
            <a:r>
              <a:rPr lang="uk-UA" sz="2400" dirty="0"/>
              <a:t>Рентген кабінет зі стаціонарним та пересувним обладнанням</a:t>
            </a:r>
            <a:endParaRPr lang="ru-RU" sz="2400" dirty="0"/>
          </a:p>
          <a:p>
            <a:pPr marL="384048" indent="-384048" eaLnBrk="1" fontAlgn="auto" hangingPunct="1">
              <a:defRPr/>
            </a:pPr>
            <a:r>
              <a:rPr lang="uk-UA" sz="2400" dirty="0"/>
              <a:t>МРТ</a:t>
            </a:r>
            <a:endParaRPr lang="ru-RU" sz="2400" dirty="0"/>
          </a:p>
          <a:p>
            <a:pPr marL="384048" indent="-384048" eaLnBrk="1" fontAlgn="auto" hangingPunct="1">
              <a:defRPr/>
            </a:pPr>
            <a:r>
              <a:rPr lang="uk-UA" sz="2400" dirty="0"/>
              <a:t>КТ</a:t>
            </a:r>
            <a:endParaRPr lang="ru-RU" sz="2400" dirty="0"/>
          </a:p>
          <a:p>
            <a:pPr marL="384048" indent="-384048" eaLnBrk="1" fontAlgn="auto" hangingPunct="1">
              <a:defRPr/>
            </a:pPr>
            <a:r>
              <a:rPr lang="uk-UA" sz="2400" dirty="0"/>
              <a:t>Ангіографія</a:t>
            </a:r>
            <a:endParaRPr lang="ru-RU" sz="2400" dirty="0"/>
          </a:p>
          <a:p>
            <a:pPr marL="384048" indent="-384048" eaLnBrk="1" fontAlgn="auto" hangingPunct="1">
              <a:defRPr/>
            </a:pPr>
            <a:r>
              <a:rPr lang="uk-UA" sz="2400" dirty="0"/>
              <a:t>Лабораторний блок</a:t>
            </a:r>
            <a:endParaRPr lang="ru-RU" sz="2400" dirty="0"/>
          </a:p>
          <a:p>
            <a:pPr marL="384048" indent="-384048" eaLnBrk="1" fontAlgn="auto" hangingPunct="1">
              <a:defRPr/>
            </a:pPr>
            <a:r>
              <a:rPr lang="uk-UA" sz="2400" dirty="0"/>
              <a:t>Телемедичний центр для консультації та діагностики медицини невідкладних станів.</a:t>
            </a:r>
            <a:endParaRPr lang="ru-RU" sz="2400" dirty="0"/>
          </a:p>
          <a:p>
            <a:pPr marL="384048" indent="-384048" eaLnBrk="1" fontAlgn="auto" hangingPunct="1">
              <a:defRPr/>
            </a:pPr>
            <a:endParaRPr lang="ru-RU"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Заголовок 1"/>
          <p:cNvSpPr>
            <a:spLocks noGrp="1"/>
          </p:cNvSpPr>
          <p:nvPr>
            <p:ph type="title"/>
          </p:nvPr>
        </p:nvSpPr>
        <p:spPr/>
        <p:txBody>
          <a:bodyPr/>
          <a:lstStyle/>
          <a:p>
            <a:pPr marL="457200" indent="-457200" eaLnBrk="1" hangingPunct="1">
              <a:buFont typeface="Wingdings" pitchFamily="2" charset="2"/>
              <a:buChar char="Ø"/>
            </a:pPr>
            <a:r>
              <a:rPr lang="uk-UA" sz="3200" b="1" u="sng" dirty="0" smtClean="0"/>
              <a:t>Третя черга: </a:t>
            </a:r>
            <a:r>
              <a:rPr lang="uk-UA" sz="3200" b="1" dirty="0" smtClean="0"/>
              <a:t/>
            </a:r>
            <a:br>
              <a:rPr lang="uk-UA" sz="3200" b="1" dirty="0" smtClean="0"/>
            </a:br>
            <a:r>
              <a:rPr lang="uk-UA" sz="3200" b="1" dirty="0" smtClean="0"/>
              <a:t>Блок для пацієнтів, які звертаються самостійно або госпіталізуються в плановому порядку:</a:t>
            </a:r>
            <a:endParaRPr lang="ru-RU" sz="3200" dirty="0" smtClean="0"/>
          </a:p>
        </p:txBody>
      </p:sp>
      <p:sp>
        <p:nvSpPr>
          <p:cNvPr id="3" name="Объект 2"/>
          <p:cNvSpPr>
            <a:spLocks noGrp="1"/>
          </p:cNvSpPr>
          <p:nvPr>
            <p:ph idx="1"/>
          </p:nvPr>
        </p:nvSpPr>
        <p:spPr>
          <a:xfrm>
            <a:off x="1163782" y="2171699"/>
            <a:ext cx="9809018" cy="4520045"/>
          </a:xfrm>
        </p:spPr>
        <p:txBody>
          <a:bodyPr numCol="2" rtlCol="0">
            <a:normAutofit/>
          </a:bodyPr>
          <a:lstStyle/>
          <a:p>
            <a:pPr marL="384048" indent="-384048" eaLnBrk="1" fontAlgn="auto" hangingPunct="1">
              <a:defRPr/>
            </a:pPr>
            <a:r>
              <a:rPr lang="uk-UA" dirty="0"/>
              <a:t>Зал самозвернень та очікування</a:t>
            </a:r>
            <a:endParaRPr lang="ru-RU" sz="1600" dirty="0"/>
          </a:p>
          <a:p>
            <a:pPr marL="384048" indent="-384048" eaLnBrk="1" fontAlgn="auto" hangingPunct="1">
              <a:defRPr/>
            </a:pPr>
            <a:r>
              <a:rPr lang="uk-UA" dirty="0"/>
              <a:t>Оглядова з маніпуляційною</a:t>
            </a:r>
            <a:endParaRPr lang="ru-RU" sz="1600" dirty="0"/>
          </a:p>
          <a:p>
            <a:pPr marL="384048" indent="-384048" eaLnBrk="1" fontAlgn="auto" hangingPunct="1">
              <a:defRPr/>
            </a:pPr>
            <a:r>
              <a:rPr lang="uk-UA" dirty="0"/>
              <a:t>Кімната санітарної обробки пацієнтів</a:t>
            </a:r>
            <a:endParaRPr lang="ru-RU" sz="1600" dirty="0"/>
          </a:p>
          <a:p>
            <a:pPr marL="384048" indent="-384048" eaLnBrk="1" fontAlgn="auto" hangingPunct="1">
              <a:defRPr/>
            </a:pPr>
            <a:r>
              <a:rPr lang="uk-UA" dirty="0"/>
              <a:t>Кабінет завідуючого та старшого фельдшера</a:t>
            </a:r>
            <a:endParaRPr lang="ru-RU" sz="1600" dirty="0"/>
          </a:p>
          <a:p>
            <a:pPr marL="384048" indent="-384048" eaLnBrk="1" fontAlgn="auto" hangingPunct="1">
              <a:defRPr/>
            </a:pPr>
            <a:r>
              <a:rPr lang="uk-UA" dirty="0"/>
              <a:t>Кімната для персоналу</a:t>
            </a:r>
            <a:endParaRPr lang="ru-RU" sz="1600" dirty="0"/>
          </a:p>
          <a:p>
            <a:pPr marL="384048" indent="-384048" eaLnBrk="1" fontAlgn="auto" hangingPunct="1">
              <a:defRPr/>
            </a:pPr>
            <a:r>
              <a:rPr lang="uk-UA" dirty="0"/>
              <a:t>Кімната молодшого медперсоналу</a:t>
            </a:r>
            <a:endParaRPr lang="ru-RU" sz="1600" dirty="0"/>
          </a:p>
          <a:p>
            <a:pPr marL="384048" indent="-384048" eaLnBrk="1" fontAlgn="auto" hangingPunct="1">
              <a:defRPr/>
            </a:pPr>
            <a:r>
              <a:rPr lang="uk-UA" dirty="0"/>
              <a:t>Туалети: </a:t>
            </a:r>
            <a:endParaRPr lang="ru-RU" sz="1600" dirty="0"/>
          </a:p>
          <a:p>
            <a:pPr lvl="1" indent="-384048" eaLnBrk="1" fontAlgn="auto" hangingPunct="1">
              <a:defRPr/>
            </a:pPr>
            <a:r>
              <a:rPr lang="uk-UA" dirty="0"/>
              <a:t>Для персоналу</a:t>
            </a:r>
            <a:endParaRPr lang="ru-RU" sz="1600" dirty="0"/>
          </a:p>
          <a:p>
            <a:pPr lvl="1" indent="-384048" eaLnBrk="1" fontAlgn="auto" hangingPunct="1">
              <a:defRPr/>
            </a:pPr>
            <a:r>
              <a:rPr lang="uk-UA" dirty="0"/>
              <a:t>Для пацієнтів та супроводжуючих</a:t>
            </a:r>
            <a:endParaRPr lang="ru-RU" sz="1600" dirty="0"/>
          </a:p>
          <a:p>
            <a:pPr marL="384048" indent="-384048" eaLnBrk="1" fontAlgn="auto" hangingPunct="1">
              <a:defRPr/>
            </a:pPr>
            <a:r>
              <a:rPr lang="uk-UA" dirty="0"/>
              <a:t>Камера схову речей пацієнта</a:t>
            </a:r>
            <a:endParaRPr lang="ru-RU" sz="1600" dirty="0"/>
          </a:p>
          <a:p>
            <a:pPr marL="0" indent="0" eaLnBrk="1" fontAlgn="auto" hangingPunct="1">
              <a:buNone/>
              <a:defRPr/>
            </a:pPr>
            <a:endParaRPr lang="ru-RU"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Заголовок 1"/>
          <p:cNvSpPr>
            <a:spLocks noGrp="1"/>
          </p:cNvSpPr>
          <p:nvPr>
            <p:ph type="title"/>
          </p:nvPr>
        </p:nvSpPr>
        <p:spPr>
          <a:xfrm>
            <a:off x="1482725" y="685800"/>
            <a:ext cx="9601200" cy="1485900"/>
          </a:xfrm>
        </p:spPr>
        <p:txBody>
          <a:bodyPr/>
          <a:lstStyle/>
          <a:p>
            <a:pPr marL="571500" indent="-571500" eaLnBrk="1" hangingPunct="1">
              <a:buFont typeface="Wingdings" pitchFamily="2" charset="2"/>
              <a:buChar char="Ø"/>
            </a:pPr>
            <a:r>
              <a:rPr lang="uk-UA" b="1" smtClean="0">
                <a:solidFill>
                  <a:schemeClr val="tx1"/>
                </a:solidFill>
              </a:rPr>
              <a:t>Зона для проведення інтенсивної терапії (ключова зона відділення):</a:t>
            </a:r>
            <a:endParaRPr lang="ru-RU" b="1" smtClean="0">
              <a:solidFill>
                <a:schemeClr val="tx1"/>
              </a:solidFill>
            </a:endParaRPr>
          </a:p>
        </p:txBody>
      </p:sp>
      <p:sp>
        <p:nvSpPr>
          <p:cNvPr id="3" name="Объект 2"/>
          <p:cNvSpPr>
            <a:spLocks noGrp="1"/>
          </p:cNvSpPr>
          <p:nvPr>
            <p:ph idx="1"/>
          </p:nvPr>
        </p:nvSpPr>
        <p:spPr>
          <a:xfrm>
            <a:off x="1371600" y="2286000"/>
            <a:ext cx="9601200" cy="4197350"/>
          </a:xfrm>
        </p:spPr>
        <p:txBody>
          <a:bodyPr rtlCol="0">
            <a:normAutofit lnSpcReduction="10000"/>
          </a:bodyPr>
          <a:lstStyle/>
          <a:p>
            <a:pPr marL="384048" indent="-384048" algn="just" eaLnBrk="1" fontAlgn="auto" hangingPunct="1">
              <a:defRPr/>
            </a:pPr>
            <a:r>
              <a:rPr lang="uk-UA" dirty="0" smtClean="0"/>
              <a:t>Реанімаційна </a:t>
            </a:r>
            <a:r>
              <a:rPr lang="uk-UA" dirty="0"/>
              <a:t>зала на три ліжка. Кожне ліжко зі стандартною панеллю та необхідним реанімаційним обладнанням</a:t>
            </a:r>
            <a:endParaRPr lang="ru-RU" dirty="0"/>
          </a:p>
          <a:p>
            <a:pPr marL="384048" indent="-384048" algn="just" eaLnBrk="1" fontAlgn="auto" hangingPunct="1">
              <a:defRPr/>
            </a:pPr>
            <a:r>
              <a:rPr lang="uk-UA" dirty="0"/>
              <a:t>Лікарсько-</a:t>
            </a:r>
            <a:r>
              <a:rPr lang="uk-UA" dirty="0" err="1"/>
              <a:t>медсестринський</a:t>
            </a:r>
            <a:r>
              <a:rPr lang="uk-UA" dirty="0"/>
              <a:t> пост на межі між зоною для проведення інтенсивної терапії та палатною зоною з можливістю постійного візуального спостереження за цими зонами (обладнаний засобами зв’язку та моніторингу стану хворого).</a:t>
            </a:r>
            <a:endParaRPr lang="ru-RU" dirty="0"/>
          </a:p>
          <a:p>
            <a:pPr marL="384048" indent="-384048" algn="just" eaLnBrk="1" fontAlgn="auto" hangingPunct="1">
              <a:defRPr/>
            </a:pPr>
            <a:r>
              <a:rPr lang="uk-UA" dirty="0"/>
              <a:t>Палатна зона: передбачається у вигляді загальної зали на чотири </a:t>
            </a:r>
            <a:r>
              <a:rPr lang="uk-UA" dirty="0" smtClean="0"/>
              <a:t>ліжко-місця</a:t>
            </a:r>
            <a:r>
              <a:rPr lang="uk-UA" dirty="0"/>
              <a:t>, що розділяються шторками або легкими перегородками (каталки), для яких встановлюється стандартна панель (кисень, медичні гази, електрика, підключення до локальної  комп’ютерної мережі, додаткове освітлення, кнопка виклику медперсоналу </a:t>
            </a:r>
            <a:r>
              <a:rPr lang="uk-UA" dirty="0" smtClean="0"/>
              <a:t>і </a:t>
            </a:r>
            <a:r>
              <a:rPr lang="uk-UA" dirty="0" err="1" smtClean="0"/>
              <a:t>т.п</a:t>
            </a:r>
            <a:r>
              <a:rPr lang="uk-UA" dirty="0"/>
              <a:t>.) для проведення у разі необхідності реанімаційних заходів та моніторингу вітальних функцій пацієнтів з терміном його перебування до 24 годин. </a:t>
            </a:r>
            <a:endParaRPr lang="ru-RU" dirty="0"/>
          </a:p>
          <a:p>
            <a:pPr marL="384048" indent="-384048" algn="just" eaLnBrk="1" fontAlgn="auto" hangingPunct="1">
              <a:defRPr/>
            </a:pPr>
            <a:r>
              <a:rPr lang="uk-UA" dirty="0"/>
              <a:t>Передбачити обладнання ізольованої палати для осіб з неадекватною поведінкою</a:t>
            </a:r>
            <a:endParaRPr lang="ru-RU" dirty="0"/>
          </a:p>
          <a:p>
            <a:pPr marL="384048" indent="-384048" eaLnBrk="1" fontAlgn="auto" hangingPunct="1">
              <a:defRPr/>
            </a:pPr>
            <a:endParaRPr lang="ru-RU"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Заголовок 1"/>
          <p:cNvSpPr>
            <a:spLocks noGrp="1"/>
          </p:cNvSpPr>
          <p:nvPr>
            <p:ph type="title"/>
          </p:nvPr>
        </p:nvSpPr>
        <p:spPr>
          <a:xfrm>
            <a:off x="1371600" y="685800"/>
            <a:ext cx="9601200" cy="1087438"/>
          </a:xfrm>
        </p:spPr>
        <p:txBody>
          <a:bodyPr/>
          <a:lstStyle/>
          <a:p>
            <a:pPr marL="571500" indent="-571500" eaLnBrk="1" hangingPunct="1">
              <a:buFont typeface="Wingdings" pitchFamily="2" charset="2"/>
              <a:buChar char="Ø"/>
            </a:pPr>
            <a:r>
              <a:rPr lang="uk-UA" b="1" smtClean="0">
                <a:solidFill>
                  <a:schemeClr val="tx1"/>
                </a:solidFill>
              </a:rPr>
              <a:t>Загально-медична зона:</a:t>
            </a:r>
            <a:endParaRPr lang="ru-RU" b="1" smtClean="0">
              <a:solidFill>
                <a:schemeClr val="tx1"/>
              </a:solidFill>
            </a:endParaRPr>
          </a:p>
        </p:txBody>
      </p:sp>
      <p:sp>
        <p:nvSpPr>
          <p:cNvPr id="43010" name="Объект 2"/>
          <p:cNvSpPr>
            <a:spLocks noGrp="1"/>
          </p:cNvSpPr>
          <p:nvPr>
            <p:ph idx="1"/>
          </p:nvPr>
        </p:nvSpPr>
        <p:spPr>
          <a:xfrm>
            <a:off x="1371600" y="2008188"/>
            <a:ext cx="9601200" cy="4157662"/>
          </a:xfrm>
        </p:spPr>
        <p:txBody>
          <a:bodyPr/>
          <a:lstStyle/>
          <a:p>
            <a:pPr eaLnBrk="1" hangingPunct="1"/>
            <a:r>
              <a:rPr lang="uk-UA" smtClean="0"/>
              <a:t>Кабінет для обстеження пацієнтів  вузькими спеціалістами;</a:t>
            </a:r>
            <a:endParaRPr lang="ru-RU" smtClean="0"/>
          </a:p>
          <a:p>
            <a:pPr eaLnBrk="1" hangingPunct="1"/>
            <a:r>
              <a:rPr lang="uk-UA" smtClean="0"/>
              <a:t>Оглядовий кабінет з маніпуляційною;</a:t>
            </a:r>
            <a:endParaRPr lang="ru-RU" smtClean="0"/>
          </a:p>
          <a:p>
            <a:pPr eaLnBrk="1" hangingPunct="1"/>
            <a:r>
              <a:rPr lang="uk-UA" smtClean="0"/>
              <a:t>Кабінет хірурга з малою операційною залою;</a:t>
            </a:r>
            <a:endParaRPr lang="ru-RU" smtClean="0"/>
          </a:p>
          <a:p>
            <a:pPr eaLnBrk="1" hangingPunct="1"/>
            <a:r>
              <a:rPr lang="uk-UA" smtClean="0"/>
              <a:t>Зона персоналу:</a:t>
            </a:r>
            <a:endParaRPr lang="ru-RU" smtClean="0"/>
          </a:p>
          <a:p>
            <a:pPr lvl="1" eaLnBrk="1" hangingPunct="1"/>
            <a:r>
              <a:rPr lang="uk-UA" smtClean="0"/>
              <a:t>кабінет завідуючого</a:t>
            </a:r>
            <a:endParaRPr lang="ru-RU" smtClean="0"/>
          </a:p>
          <a:p>
            <a:pPr lvl="1" eaLnBrk="1" hangingPunct="1"/>
            <a:r>
              <a:rPr lang="uk-UA" smtClean="0"/>
              <a:t>кабінет старшого фельдшера</a:t>
            </a:r>
            <a:endParaRPr lang="ru-RU" smtClean="0"/>
          </a:p>
          <a:p>
            <a:pPr lvl="1" eaLnBrk="1" hangingPunct="1"/>
            <a:r>
              <a:rPr lang="uk-UA" smtClean="0"/>
              <a:t>ординаторська</a:t>
            </a:r>
            <a:endParaRPr lang="ru-RU" smtClean="0"/>
          </a:p>
          <a:p>
            <a:pPr lvl="1" eaLnBrk="1" hangingPunct="1"/>
            <a:r>
              <a:rPr lang="uk-UA" smtClean="0"/>
              <a:t>кімната медичних сестер</a:t>
            </a:r>
            <a:endParaRPr lang="ru-RU" smtClean="0"/>
          </a:p>
          <a:p>
            <a:pPr lvl="1" eaLnBrk="1" hangingPunct="1"/>
            <a:r>
              <a:rPr lang="uk-UA" smtClean="0"/>
              <a:t>кімната молодшого медперсоналу</a:t>
            </a:r>
            <a:endParaRPr lang="ru-RU" smtClean="0"/>
          </a:p>
          <a:p>
            <a:pPr eaLnBrk="1" hangingPunct="1"/>
            <a:endParaRPr lang="ru-RU"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Заголовок 1"/>
          <p:cNvSpPr>
            <a:spLocks noGrp="1"/>
          </p:cNvSpPr>
          <p:nvPr>
            <p:ph type="title"/>
          </p:nvPr>
        </p:nvSpPr>
        <p:spPr>
          <a:xfrm>
            <a:off x="1371600" y="381000"/>
            <a:ext cx="9601200" cy="727075"/>
          </a:xfrm>
        </p:spPr>
        <p:txBody>
          <a:bodyPr/>
          <a:lstStyle/>
          <a:p>
            <a:pPr algn="ctr" eaLnBrk="1" hangingPunct="1"/>
            <a:r>
              <a:rPr lang="uk-UA" b="1" smtClean="0"/>
              <a:t>Аналіз поточної ситуації</a:t>
            </a:r>
            <a:endParaRPr lang="ru-RU" b="1" smtClean="0"/>
          </a:p>
        </p:txBody>
      </p:sp>
      <p:sp>
        <p:nvSpPr>
          <p:cNvPr id="15362" name="Объект 2"/>
          <p:cNvSpPr>
            <a:spLocks noGrp="1"/>
          </p:cNvSpPr>
          <p:nvPr>
            <p:ph idx="1"/>
          </p:nvPr>
        </p:nvSpPr>
        <p:spPr>
          <a:xfrm>
            <a:off x="1149350" y="1108075"/>
            <a:ext cx="10529888" cy="5459413"/>
          </a:xfrm>
        </p:spPr>
        <p:txBody>
          <a:bodyPr/>
          <a:lstStyle/>
          <a:p>
            <a:pPr algn="just">
              <a:lnSpc>
                <a:spcPct val="100000"/>
              </a:lnSpc>
              <a:spcBef>
                <a:spcPct val="0"/>
              </a:spcBef>
              <a:spcAft>
                <a:spcPct val="0"/>
              </a:spcAft>
              <a:buFont typeface="Wingdings" pitchFamily="2" charset="2"/>
              <a:buChar char="§"/>
            </a:pPr>
            <a:r>
              <a:rPr lang="uk-UA" smtClean="0">
                <a:solidFill>
                  <a:schemeClr val="tx1"/>
                </a:solidFill>
                <a:ea typeface="Calibri" pitchFamily="34" charset="0"/>
                <a:cs typeface="Times New Roman" pitchFamily="18" charset="0"/>
              </a:rPr>
              <a:t>Протягом останніх 3-х років КЛЦМЛ провела певну роботу з оптимізації вторинного рівня надання медичної допомоги. Так за ці роки укладались договори міжбюджетних розрахунків  по обслуговуванню населення інших районів. Це Чорнухинський, Лубенський та Гребінківський.</a:t>
            </a:r>
          </a:p>
          <a:p>
            <a:pPr algn="just">
              <a:lnSpc>
                <a:spcPct val="100000"/>
              </a:lnSpc>
              <a:spcBef>
                <a:spcPct val="0"/>
              </a:spcBef>
              <a:spcAft>
                <a:spcPct val="0"/>
              </a:spcAft>
              <a:buFont typeface="Wingdings" pitchFamily="2" charset="2"/>
              <a:buChar char="§"/>
            </a:pPr>
            <a:endParaRPr lang="uk-UA" sz="1000" smtClean="0">
              <a:solidFill>
                <a:schemeClr val="tx1"/>
              </a:solidFill>
              <a:ea typeface="Calibri" pitchFamily="34" charset="0"/>
              <a:cs typeface="Times New Roman" pitchFamily="18" charset="0"/>
            </a:endParaRPr>
          </a:p>
          <a:p>
            <a:pPr algn="just">
              <a:lnSpc>
                <a:spcPct val="100000"/>
              </a:lnSpc>
              <a:spcBef>
                <a:spcPct val="0"/>
              </a:spcBef>
              <a:spcAft>
                <a:spcPct val="0"/>
              </a:spcAft>
              <a:buFont typeface="Wingdings" pitchFamily="2" charset="2"/>
              <a:buChar char="§"/>
            </a:pPr>
            <a:r>
              <a:rPr lang="uk-UA" smtClean="0">
                <a:solidFill>
                  <a:schemeClr val="tx1"/>
                </a:solidFill>
                <a:ea typeface="Calibri" pitchFamily="34" charset="0"/>
                <a:cs typeface="Times New Roman" pitchFamily="18" charset="0"/>
              </a:rPr>
              <a:t>Для створення ЛІЛ були розроблені базові критерії, які включали в себе кількість населення, що обслуговується – ЛІЛ. Для Лубенської ЛІЛ він склав сім районів з центром у м. Лубни з кількістю населення біля  230 тис. Місто Лубни є центром тяжіння для населення інших районів. Тому за останні три роки кількість прийнятих хворих з інших районів з 3% піднялася до 7%.</a:t>
            </a:r>
          </a:p>
          <a:p>
            <a:pPr algn="just">
              <a:lnSpc>
                <a:spcPct val="100000"/>
              </a:lnSpc>
              <a:spcBef>
                <a:spcPct val="0"/>
              </a:spcBef>
              <a:spcAft>
                <a:spcPct val="0"/>
              </a:spcAft>
              <a:buFont typeface="Wingdings" pitchFamily="2" charset="2"/>
              <a:buChar char="§"/>
            </a:pPr>
            <a:endParaRPr lang="uk-UA" sz="1000" smtClean="0">
              <a:solidFill>
                <a:schemeClr val="tx1"/>
              </a:solidFill>
              <a:ea typeface="Calibri" pitchFamily="34" charset="0"/>
              <a:cs typeface="Times New Roman" pitchFamily="18" charset="0"/>
            </a:endParaRPr>
          </a:p>
          <a:p>
            <a:pPr algn="just">
              <a:lnSpc>
                <a:spcPct val="100000"/>
              </a:lnSpc>
              <a:spcBef>
                <a:spcPct val="0"/>
              </a:spcBef>
              <a:spcAft>
                <a:spcPct val="0"/>
              </a:spcAft>
              <a:buFont typeface="Wingdings" pitchFamily="2" charset="2"/>
              <a:buChar char="§"/>
            </a:pPr>
            <a:r>
              <a:rPr lang="uk-UA" smtClean="0">
                <a:solidFill>
                  <a:schemeClr val="tx1"/>
                </a:solidFill>
                <a:ea typeface="Calibri" pitchFamily="34" charset="0"/>
                <a:cs typeface="Times New Roman" pitchFamily="18" charset="0"/>
              </a:rPr>
              <a:t>Витриманий радіус обслуговування до 60 км. </a:t>
            </a:r>
            <a:r>
              <a:rPr lang="uk-UA" smtClean="0">
                <a:solidFill>
                  <a:schemeClr val="tx1"/>
                </a:solidFill>
                <a:latin typeface="Arial" charset="0"/>
                <a:ea typeface="Calibri" pitchFamily="34" charset="0"/>
                <a:cs typeface="Times New Roman" pitchFamily="18" charset="0"/>
              </a:rPr>
              <a:t> </a:t>
            </a:r>
          </a:p>
          <a:p>
            <a:pPr algn="just">
              <a:lnSpc>
                <a:spcPct val="100000"/>
              </a:lnSpc>
              <a:spcBef>
                <a:spcPct val="0"/>
              </a:spcBef>
              <a:spcAft>
                <a:spcPct val="0"/>
              </a:spcAft>
              <a:buFont typeface="Wingdings" pitchFamily="2" charset="2"/>
              <a:buChar char="§"/>
            </a:pPr>
            <a:endParaRPr lang="uk-UA" sz="1000" smtClean="0">
              <a:solidFill>
                <a:schemeClr val="tx1"/>
              </a:solidFill>
              <a:ea typeface="Calibri" pitchFamily="34" charset="0"/>
              <a:cs typeface="Times New Roman" pitchFamily="18" charset="0"/>
            </a:endParaRPr>
          </a:p>
          <a:p>
            <a:pPr algn="just">
              <a:lnSpc>
                <a:spcPct val="100000"/>
              </a:lnSpc>
              <a:spcBef>
                <a:spcPct val="0"/>
              </a:spcBef>
              <a:spcAft>
                <a:spcPct val="0"/>
              </a:spcAft>
              <a:buFont typeface="Wingdings" pitchFamily="2" charset="2"/>
              <a:buChar char="§"/>
            </a:pPr>
            <a:r>
              <a:rPr lang="uk-UA" smtClean="0">
                <a:solidFill>
                  <a:schemeClr val="tx1"/>
                </a:solidFill>
                <a:ea typeface="Calibri" pitchFamily="34" charset="0"/>
                <a:cs typeface="Times New Roman" pitchFamily="18" charset="0"/>
              </a:rPr>
              <a:t>Забезпечена можливість організації доставки пацієнтів до ЛІЛ з усіх населених пунктів службою екстреної медичної допомоги.</a:t>
            </a:r>
          </a:p>
          <a:p>
            <a:pPr algn="just">
              <a:lnSpc>
                <a:spcPct val="100000"/>
              </a:lnSpc>
              <a:spcBef>
                <a:spcPct val="0"/>
              </a:spcBef>
              <a:spcAft>
                <a:spcPct val="0"/>
              </a:spcAft>
              <a:buFont typeface="Wingdings" pitchFamily="2" charset="2"/>
              <a:buChar char="§"/>
            </a:pPr>
            <a:endParaRPr lang="uk-UA" sz="1000" smtClean="0">
              <a:solidFill>
                <a:schemeClr val="tx1"/>
              </a:solidFill>
              <a:ea typeface="Calibri" pitchFamily="34" charset="0"/>
              <a:cs typeface="Times New Roman" pitchFamily="18" charset="0"/>
            </a:endParaRPr>
          </a:p>
          <a:p>
            <a:pPr algn="just">
              <a:lnSpc>
                <a:spcPct val="100000"/>
              </a:lnSpc>
              <a:spcBef>
                <a:spcPct val="0"/>
              </a:spcBef>
              <a:spcAft>
                <a:spcPct val="0"/>
              </a:spcAft>
              <a:buFont typeface="Wingdings" pitchFamily="2" charset="2"/>
              <a:buChar char="§"/>
            </a:pPr>
            <a:r>
              <a:rPr lang="uk-UA" smtClean="0">
                <a:solidFill>
                  <a:schemeClr val="tx1"/>
                </a:solidFill>
                <a:ea typeface="Calibri" pitchFamily="34" charset="0"/>
                <a:cs typeface="Times New Roman" pitchFamily="18" charset="0"/>
              </a:rPr>
              <a:t>Стан будівель і споруд та площі приміщень лікарні дозволяють із забезпеченням санітарних норм розмістити ЛІЛ з деякою реконструкцією та капітальним ремонтом. </a:t>
            </a:r>
            <a:endParaRPr lang="uk-UA" smtClean="0">
              <a:solidFill>
                <a:schemeClr val="tx1"/>
              </a:solidFill>
              <a:ea typeface="Calibri" pitchFamily="34" charset="0"/>
              <a:cs typeface="Arial"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71600" y="685800"/>
            <a:ext cx="9601200" cy="1101725"/>
          </a:xfrm>
        </p:spPr>
        <p:txBody>
          <a:bodyPr rtlCol="0">
            <a:normAutofit fontScale="90000"/>
          </a:bodyPr>
          <a:lstStyle/>
          <a:p>
            <a:pPr marL="571500" indent="-571500" eaLnBrk="1" fontAlgn="auto" hangingPunct="1">
              <a:spcAft>
                <a:spcPts val="0"/>
              </a:spcAft>
              <a:buFont typeface="Wingdings" panose="05000000000000000000" pitchFamily="2" charset="2"/>
              <a:buChar char="Ø"/>
              <a:defRPr/>
            </a:pPr>
            <a:r>
              <a:rPr lang="uk-UA" b="1" dirty="0"/>
              <a:t>Додаткові приміщення:</a:t>
            </a:r>
            <a:r>
              <a:rPr lang="ru-RU" dirty="0"/>
              <a:t/>
            </a:r>
            <a:br>
              <a:rPr lang="ru-RU" dirty="0"/>
            </a:br>
            <a:endParaRPr lang="ru-RU" dirty="0"/>
          </a:p>
        </p:txBody>
      </p:sp>
      <p:sp>
        <p:nvSpPr>
          <p:cNvPr id="44034" name="Объект 2"/>
          <p:cNvSpPr>
            <a:spLocks noGrp="1"/>
          </p:cNvSpPr>
          <p:nvPr>
            <p:ph idx="1"/>
          </p:nvPr>
        </p:nvSpPr>
        <p:spPr>
          <a:xfrm>
            <a:off x="1371600" y="1787525"/>
            <a:ext cx="9601200" cy="4751388"/>
          </a:xfrm>
        </p:spPr>
        <p:txBody>
          <a:bodyPr/>
          <a:lstStyle/>
          <a:p>
            <a:pPr eaLnBrk="1" hangingPunct="1"/>
            <a:r>
              <a:rPr lang="uk-UA" sz="2200" smtClean="0"/>
              <a:t>Стерилізаційна</a:t>
            </a:r>
            <a:endParaRPr lang="ru-RU" sz="2200" smtClean="0"/>
          </a:p>
          <a:p>
            <a:pPr eaLnBrk="1" hangingPunct="1"/>
            <a:r>
              <a:rPr lang="uk-UA" sz="2200" smtClean="0"/>
              <a:t>Кімната для зберігання ліків</a:t>
            </a:r>
            <a:endParaRPr lang="ru-RU" sz="2200" smtClean="0"/>
          </a:p>
          <a:p>
            <a:pPr eaLnBrk="1" hangingPunct="1"/>
            <a:r>
              <a:rPr lang="uk-UA" sz="2200" smtClean="0"/>
              <a:t>Кімната для м’якого інвентаря</a:t>
            </a:r>
            <a:endParaRPr lang="ru-RU" sz="2200" smtClean="0"/>
          </a:p>
          <a:p>
            <a:pPr eaLnBrk="1" hangingPunct="1"/>
            <a:r>
              <a:rPr lang="uk-UA" sz="2200" smtClean="0"/>
              <a:t>Кімната для твердого інвентаря</a:t>
            </a:r>
            <a:endParaRPr lang="ru-RU" sz="2200" smtClean="0"/>
          </a:p>
          <a:p>
            <a:pPr eaLnBrk="1" hangingPunct="1"/>
            <a:r>
              <a:rPr lang="uk-UA" sz="2200" smtClean="0"/>
              <a:t>Туалетні кімнати</a:t>
            </a:r>
            <a:endParaRPr lang="ru-RU" sz="2200" smtClean="0"/>
          </a:p>
          <a:p>
            <a:pPr lvl="1" eaLnBrk="1" hangingPunct="1"/>
            <a:r>
              <a:rPr lang="uk-UA" sz="2200" smtClean="0"/>
              <a:t>Для пацієнтів та супроводжуючих</a:t>
            </a:r>
            <a:endParaRPr lang="ru-RU" sz="2200" smtClean="0"/>
          </a:p>
          <a:p>
            <a:pPr lvl="1" eaLnBrk="1" hangingPunct="1"/>
            <a:r>
              <a:rPr lang="uk-UA" sz="2200" smtClean="0"/>
              <a:t>Для персоналу</a:t>
            </a:r>
            <a:endParaRPr lang="ru-RU" sz="2200" smtClean="0"/>
          </a:p>
          <a:p>
            <a:pPr eaLnBrk="1" hangingPunct="1"/>
            <a:r>
              <a:rPr lang="uk-UA" sz="2200" smtClean="0"/>
              <a:t>Душові кімнати для медперсоналу</a:t>
            </a:r>
            <a:endParaRPr lang="ru-RU" sz="2200" smtClean="0"/>
          </a:p>
          <a:p>
            <a:pPr eaLnBrk="1" hangingPunct="1"/>
            <a:r>
              <a:rPr lang="uk-UA" sz="2200" smtClean="0"/>
              <a:t>Ліфт для безперешкодного сполучення з іншими відділеннями лікарн</a:t>
            </a:r>
            <a:r>
              <a:rPr lang="uk-UA" smtClean="0"/>
              <a:t>і</a:t>
            </a:r>
            <a:endParaRPr lang="ru-RU"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Заголовок 3"/>
          <p:cNvSpPr>
            <a:spLocks noGrp="1"/>
          </p:cNvSpPr>
          <p:nvPr>
            <p:ph type="title" idx="4294967295"/>
          </p:nvPr>
        </p:nvSpPr>
        <p:spPr>
          <a:xfrm>
            <a:off x="1344613" y="685800"/>
            <a:ext cx="10847387" cy="5894388"/>
          </a:xfrm>
        </p:spPr>
        <p:txBody>
          <a:bodyPr/>
          <a:lstStyle/>
          <a:p>
            <a:pPr eaLnBrk="1" hangingPunct="1"/>
            <a:r>
              <a:rPr lang="ru-RU" smtClean="0"/>
              <a:t/>
            </a:r>
            <a:br>
              <a:rPr lang="ru-RU" smtClean="0"/>
            </a:br>
            <a:endParaRPr lang="ru-RU" smtClean="0"/>
          </a:p>
        </p:txBody>
      </p:sp>
      <p:sp>
        <p:nvSpPr>
          <p:cNvPr id="45058" name="Прямоугольник 4"/>
          <p:cNvSpPr>
            <a:spLocks noChangeArrowheads="1"/>
          </p:cNvSpPr>
          <p:nvPr/>
        </p:nvSpPr>
        <p:spPr bwMode="auto">
          <a:xfrm>
            <a:off x="1344613" y="430213"/>
            <a:ext cx="9947275" cy="5938837"/>
          </a:xfrm>
          <a:prstGeom prst="rect">
            <a:avLst/>
          </a:prstGeom>
          <a:noFill/>
          <a:ln w="9525">
            <a:noFill/>
            <a:miter lim="800000"/>
            <a:headEnd/>
            <a:tailEnd/>
          </a:ln>
        </p:spPr>
        <p:txBody>
          <a:bodyPr>
            <a:spAutoFit/>
          </a:bodyPr>
          <a:lstStyle/>
          <a:p>
            <a:pPr marL="285750" indent="-285750">
              <a:buFont typeface="Wingdings" pitchFamily="2" charset="2"/>
              <a:buChar char="Ø"/>
            </a:pPr>
            <a:r>
              <a:rPr lang="ru-RU" sz="2000">
                <a:latin typeface="Franklin Gothic Book" pitchFamily="34" charset="0"/>
              </a:rPr>
              <a:t>Підключення зовнішніх </a:t>
            </a:r>
            <a:r>
              <a:rPr lang="uk-UA" sz="2000">
                <a:latin typeface="Franklin Gothic Book" pitchFamily="34" charset="0"/>
              </a:rPr>
              <a:t>інженерних</a:t>
            </a:r>
            <a:r>
              <a:rPr lang="ru-RU" sz="2000">
                <a:latin typeface="Franklin Gothic Book" pitchFamily="34" charset="0"/>
              </a:rPr>
              <a:t> мереж будівлі виконати </a:t>
            </a:r>
            <a:r>
              <a:rPr lang="uk-UA" sz="2000">
                <a:latin typeface="Franklin Gothic Book" pitchFamily="34" charset="0"/>
              </a:rPr>
              <a:t>згідно технічних умов відповідних організацій.</a:t>
            </a:r>
          </a:p>
          <a:p>
            <a:pPr marL="285750" indent="-285750">
              <a:buFont typeface="Wingdings" pitchFamily="2" charset="2"/>
              <a:buChar char="Ø"/>
            </a:pPr>
            <a:endParaRPr lang="ru-RU" sz="2000">
              <a:latin typeface="Franklin Gothic Book" pitchFamily="34" charset="0"/>
            </a:endParaRPr>
          </a:p>
          <a:p>
            <a:pPr marL="285750" indent="-285750">
              <a:buFont typeface="Wingdings" pitchFamily="2" charset="2"/>
              <a:buChar char="Ø"/>
            </a:pPr>
            <a:r>
              <a:rPr lang="uk-UA" sz="2000">
                <a:latin typeface="Franklin Gothic Book" pitchFamily="34" charset="0"/>
              </a:rPr>
              <a:t>Електропостачання, опалення, припливно-витяжна вентиляція, водопостачання </a:t>
            </a:r>
            <a:r>
              <a:rPr lang="ru-RU" sz="2000">
                <a:latin typeface="Franklin Gothic Book" pitchFamily="34" charset="0"/>
              </a:rPr>
              <a:t>та </a:t>
            </a:r>
            <a:r>
              <a:rPr lang="uk-UA" sz="2000">
                <a:latin typeface="Franklin Gothic Book" pitchFamily="34" charset="0"/>
              </a:rPr>
              <a:t>водовідведення приміщень будівлі, а також подачу лікувальних газів у приміщення виконати згідно ДБН В2.2-10-2001 «Заклади охорони здоров’я». </a:t>
            </a:r>
          </a:p>
          <a:p>
            <a:pPr marL="285750" indent="-285750">
              <a:buFont typeface="Wingdings" pitchFamily="2" charset="2"/>
              <a:buChar char="Ø"/>
            </a:pPr>
            <a:endParaRPr lang="ru-RU" sz="2000">
              <a:latin typeface="Franklin Gothic Book" pitchFamily="34" charset="0"/>
            </a:endParaRPr>
          </a:p>
          <a:p>
            <a:pPr marL="285750" indent="-285750">
              <a:buFont typeface="Wingdings" pitchFamily="2" charset="2"/>
              <a:buChar char="Ø"/>
            </a:pPr>
            <a:r>
              <a:rPr lang="uk-UA" sz="2000">
                <a:latin typeface="Franklin Gothic Book" pitchFamily="34" charset="0"/>
              </a:rPr>
              <a:t>Кондиціонування повітря відповідних приміщень виконати централізовано. Повітропроводи виконати із оцинкованої сталі, решітки регульовані </a:t>
            </a:r>
            <a:r>
              <a:rPr lang="ru-RU" sz="2000">
                <a:latin typeface="Franklin Gothic Book" pitchFamily="34" charset="0"/>
              </a:rPr>
              <a:t>типу ОРГ. </a:t>
            </a:r>
          </a:p>
          <a:p>
            <a:pPr marL="285750" indent="-285750">
              <a:buFont typeface="Wingdings" pitchFamily="2" charset="2"/>
              <a:buChar char="Ø"/>
            </a:pPr>
            <a:endParaRPr lang="ru-RU" sz="2000">
              <a:latin typeface="Franklin Gothic Book" pitchFamily="34" charset="0"/>
            </a:endParaRPr>
          </a:p>
          <a:p>
            <a:pPr marL="285750" indent="-285750">
              <a:buFont typeface="Wingdings" pitchFamily="2" charset="2"/>
              <a:buChar char="Ø"/>
            </a:pPr>
            <a:r>
              <a:rPr lang="uk-UA" sz="2000">
                <a:latin typeface="Franklin Gothic Book" pitchFamily="34" charset="0"/>
              </a:rPr>
              <a:t>Включення вентиляційних систем дистанційне</a:t>
            </a:r>
            <a:r>
              <a:rPr lang="ru-RU" sz="2000">
                <a:latin typeface="Franklin Gothic Book" pitchFamily="34" charset="0"/>
              </a:rPr>
              <a:t>.</a:t>
            </a:r>
          </a:p>
          <a:p>
            <a:pPr marL="285750" indent="-285750">
              <a:buFont typeface="Wingdings" pitchFamily="2" charset="2"/>
              <a:buChar char="Ø"/>
            </a:pPr>
            <a:endParaRPr lang="ru-RU" sz="2000">
              <a:latin typeface="Franklin Gothic Book" pitchFamily="34" charset="0"/>
            </a:endParaRPr>
          </a:p>
          <a:p>
            <a:pPr marL="285750" indent="-285750">
              <a:buFont typeface="Wingdings" pitchFamily="2" charset="2"/>
              <a:buChar char="Ø"/>
            </a:pPr>
            <a:r>
              <a:rPr lang="uk-UA" sz="2000">
                <a:latin typeface="Franklin Gothic Book" pitchFamily="34" charset="0"/>
              </a:rPr>
              <a:t>Д</a:t>
            </a:r>
            <a:r>
              <a:rPr lang="ru-RU" sz="2000">
                <a:latin typeface="Franklin Gothic Book" pitchFamily="34" charset="0"/>
              </a:rPr>
              <a:t>ля </a:t>
            </a:r>
            <a:r>
              <a:rPr lang="uk-UA" sz="2000">
                <a:latin typeface="Franklin Gothic Book" pitchFamily="34" charset="0"/>
              </a:rPr>
              <a:t>безперебійної подачі лікувальних газів у приміщення будівлі встановити централізовану станцію подачі лікувальних газів, яка включає в себе:</a:t>
            </a:r>
          </a:p>
          <a:p>
            <a:pPr marL="742950" lvl="1" indent="-285750">
              <a:buFont typeface="Arial" charset="0"/>
              <a:buChar char="•"/>
            </a:pPr>
            <a:r>
              <a:rPr lang="uk-UA" sz="2000">
                <a:latin typeface="Franklin Gothic Book" pitchFamily="34" charset="0"/>
              </a:rPr>
              <a:t> генератор кисню, </a:t>
            </a:r>
          </a:p>
          <a:p>
            <a:pPr marL="742950" lvl="1" indent="-285750">
              <a:buFont typeface="Arial" charset="0"/>
              <a:buChar char="•"/>
            </a:pPr>
            <a:r>
              <a:rPr lang="uk-UA" sz="2000">
                <a:latin typeface="Franklin Gothic Book" pitchFamily="34" charset="0"/>
              </a:rPr>
              <a:t>медичні повітряні компресори, </a:t>
            </a:r>
          </a:p>
          <a:p>
            <a:pPr marL="742950" lvl="1" indent="-285750">
              <a:buFont typeface="Arial" charset="0"/>
              <a:buChar char="•"/>
            </a:pPr>
            <a:r>
              <a:rPr lang="uk-UA" sz="2000">
                <a:latin typeface="Franklin Gothic Book" pitchFamily="34" charset="0"/>
              </a:rPr>
              <a:t>станцію підготовки медичного повітря із системою аварійного включення резерву (АВР), згідно «Правил безпеки при виробництві та споживанні продуктів розподілення повітря» </a:t>
            </a:r>
            <a:r>
              <a:rPr lang="ru-RU" sz="2000">
                <a:latin typeface="Franklin Gothic Book" pitchFamily="34" charset="0"/>
              </a:rPr>
              <a:t>(НПАОП24.1-1.30-88).</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301750" y="609600"/>
            <a:ext cx="9574213" cy="4400550"/>
          </a:xfrm>
          <a:prstGeom prst="rect">
            <a:avLst/>
          </a:prstGeom>
        </p:spPr>
        <p:txBody>
          <a:bodyPr>
            <a:spAutoFit/>
          </a:bodyPr>
          <a:lstStyle/>
          <a:p>
            <a:pPr marL="285750" indent="-285750" algn="just" fontAlgn="auto">
              <a:spcBef>
                <a:spcPts val="0"/>
              </a:spcBef>
              <a:spcAft>
                <a:spcPts val="0"/>
              </a:spcAft>
              <a:buFont typeface="Wingdings" panose="05000000000000000000" pitchFamily="2" charset="2"/>
              <a:buChar char="Ø"/>
              <a:defRPr/>
            </a:pPr>
            <a:r>
              <a:rPr lang="uk-UA" sz="2000" dirty="0">
                <a:latin typeface="+mn-lt"/>
                <a:ea typeface="Calibri" panose="020F0502020204030204" pitchFamily="34" charset="0"/>
                <a:cs typeface="Times New Roman" panose="02020603050405020304" pitchFamily="18" charset="0"/>
              </a:rPr>
              <a:t>В будівлі передбачити провідний інтернет та локальну мережу лікарні, телефонну мережу із встановленням міні АТС, пожежну та охоронну сигналізацію (з блоком безперебійного живлення).</a:t>
            </a:r>
          </a:p>
          <a:p>
            <a:pPr algn="just" fontAlgn="auto">
              <a:spcBef>
                <a:spcPts val="0"/>
              </a:spcBef>
              <a:spcAft>
                <a:spcPts val="0"/>
              </a:spcAft>
              <a:defRPr/>
            </a:pPr>
            <a:endParaRPr lang="uk-UA" sz="2000" dirty="0">
              <a:latin typeface="+mn-lt"/>
              <a:ea typeface="Calibri" panose="020F0502020204030204" pitchFamily="34" charset="0"/>
              <a:cs typeface="Times New Roman" panose="02020603050405020304" pitchFamily="18" charset="0"/>
            </a:endParaRPr>
          </a:p>
          <a:p>
            <a:pPr marL="285750" indent="-285750" algn="just" fontAlgn="auto">
              <a:spcBef>
                <a:spcPts val="0"/>
              </a:spcBef>
              <a:spcAft>
                <a:spcPts val="0"/>
              </a:spcAft>
              <a:buFont typeface="Wingdings" panose="05000000000000000000" pitchFamily="2" charset="2"/>
              <a:buChar char="Ø"/>
              <a:defRPr/>
            </a:pPr>
            <a:r>
              <a:rPr lang="uk-UA" sz="2000" dirty="0">
                <a:latin typeface="+mn-lt"/>
                <a:ea typeface="Calibri" panose="020F0502020204030204" pitchFamily="34" charset="0"/>
                <a:cs typeface="Times New Roman" panose="02020603050405020304" pitchFamily="18" charset="0"/>
              </a:rPr>
              <a:t>Передбачити під’їзд до будівлі, вхід, пересування по будівлі з доступом до кабінетів та санвузлів для маломобільних груп населення. </a:t>
            </a:r>
          </a:p>
          <a:p>
            <a:pPr marL="285750" indent="-285750" algn="just" fontAlgn="auto">
              <a:spcBef>
                <a:spcPts val="0"/>
              </a:spcBef>
              <a:spcAft>
                <a:spcPts val="0"/>
              </a:spcAft>
              <a:buFont typeface="Wingdings" panose="05000000000000000000" pitchFamily="2" charset="2"/>
              <a:buChar char="Ø"/>
              <a:defRPr/>
            </a:pPr>
            <a:endParaRPr lang="uk-UA" sz="2000" dirty="0">
              <a:latin typeface="+mn-lt"/>
              <a:ea typeface="Calibri" panose="020F0502020204030204" pitchFamily="34" charset="0"/>
              <a:cs typeface="Times New Roman" panose="02020603050405020304" pitchFamily="18" charset="0"/>
            </a:endParaRPr>
          </a:p>
          <a:p>
            <a:pPr marL="285750" indent="-285750" algn="just" fontAlgn="auto">
              <a:spcBef>
                <a:spcPts val="0"/>
              </a:spcBef>
              <a:spcAft>
                <a:spcPts val="0"/>
              </a:spcAft>
              <a:buFont typeface="Wingdings" panose="05000000000000000000" pitchFamily="2" charset="2"/>
              <a:buChar char="Ø"/>
              <a:defRPr/>
            </a:pPr>
            <a:r>
              <a:rPr lang="uk-UA" sz="2000" dirty="0">
                <a:latin typeface="+mn-lt"/>
                <a:ea typeface="Calibri" panose="020F0502020204030204" pitchFamily="34" charset="0"/>
                <a:cs typeface="Times New Roman" panose="02020603050405020304" pitchFamily="18" charset="0"/>
              </a:rPr>
              <a:t>Виконати контрастне фарбування сходинок. </a:t>
            </a:r>
          </a:p>
          <a:p>
            <a:pPr marL="285750" indent="-285750" algn="just" fontAlgn="auto">
              <a:spcBef>
                <a:spcPts val="0"/>
              </a:spcBef>
              <a:spcAft>
                <a:spcPts val="0"/>
              </a:spcAft>
              <a:buFont typeface="Wingdings" panose="05000000000000000000" pitchFamily="2" charset="2"/>
              <a:buChar char="Ø"/>
              <a:defRPr/>
            </a:pPr>
            <a:endParaRPr lang="uk-UA" sz="2000" dirty="0">
              <a:latin typeface="+mn-lt"/>
              <a:ea typeface="Calibri" panose="020F0502020204030204" pitchFamily="34" charset="0"/>
              <a:cs typeface="Times New Roman" panose="02020603050405020304" pitchFamily="18" charset="0"/>
            </a:endParaRPr>
          </a:p>
          <a:p>
            <a:pPr marL="285750" indent="-285750" algn="just" fontAlgn="auto">
              <a:spcBef>
                <a:spcPts val="0"/>
              </a:spcBef>
              <a:spcAft>
                <a:spcPts val="0"/>
              </a:spcAft>
              <a:buFont typeface="Wingdings" panose="05000000000000000000" pitchFamily="2" charset="2"/>
              <a:buChar char="Ø"/>
              <a:defRPr/>
            </a:pPr>
            <a:r>
              <a:rPr lang="uk-UA" sz="2000" dirty="0">
                <a:latin typeface="+mn-lt"/>
                <a:ea typeface="Calibri" panose="020F0502020204030204" pitchFamily="34" charset="0"/>
                <a:cs typeface="Times New Roman" panose="02020603050405020304" pitchFamily="18" charset="0"/>
              </a:rPr>
              <a:t>Встановити на фасаді та в напрямку пандусів відповідні знаки. </a:t>
            </a:r>
          </a:p>
          <a:p>
            <a:pPr marL="285750" indent="-285750" algn="just" fontAlgn="auto">
              <a:spcBef>
                <a:spcPts val="0"/>
              </a:spcBef>
              <a:spcAft>
                <a:spcPts val="0"/>
              </a:spcAft>
              <a:buFont typeface="Wingdings" panose="05000000000000000000" pitchFamily="2" charset="2"/>
              <a:buChar char="Ø"/>
              <a:defRPr/>
            </a:pPr>
            <a:endParaRPr lang="uk-UA" sz="2000" dirty="0">
              <a:latin typeface="+mn-lt"/>
              <a:ea typeface="Calibri" panose="020F0502020204030204" pitchFamily="34" charset="0"/>
              <a:cs typeface="Times New Roman" panose="02020603050405020304" pitchFamily="18" charset="0"/>
            </a:endParaRPr>
          </a:p>
          <a:p>
            <a:pPr marL="285750" indent="-285750" algn="just" fontAlgn="auto">
              <a:spcBef>
                <a:spcPts val="0"/>
              </a:spcBef>
              <a:spcAft>
                <a:spcPts val="0"/>
              </a:spcAft>
              <a:buFont typeface="Wingdings" panose="05000000000000000000" pitchFamily="2" charset="2"/>
              <a:buChar char="Ø"/>
              <a:defRPr/>
            </a:pPr>
            <a:r>
              <a:rPr lang="uk-UA" sz="2000" dirty="0">
                <a:latin typeface="+mn-lt"/>
                <a:ea typeface="Calibri" panose="020F0502020204030204" pitchFamily="34" charset="0"/>
                <a:cs typeface="Times New Roman" panose="02020603050405020304" pitchFamily="18" charset="0"/>
              </a:rPr>
              <a:t>Передбачити місця для стоянок автомобілів для людей з інвалідністю зі знаками прийнятими в міжнародній практиці.</a:t>
            </a:r>
          </a:p>
          <a:p>
            <a:pPr marL="285750" indent="-285750" algn="just" fontAlgn="auto">
              <a:spcBef>
                <a:spcPts val="0"/>
              </a:spcBef>
              <a:spcAft>
                <a:spcPts val="0"/>
              </a:spcAft>
              <a:buFont typeface="Wingdings" panose="05000000000000000000" pitchFamily="2" charset="2"/>
              <a:buChar char="Ø"/>
              <a:defRPr/>
            </a:pPr>
            <a:endParaRPr lang="ru-RU" sz="2000" dirty="0">
              <a:latin typeface="+mn-lt"/>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371600" y="685800"/>
            <a:ext cx="9601200" cy="1128713"/>
          </a:xfrm>
        </p:spPr>
        <p:txBody>
          <a:bodyPr rtlCol="0">
            <a:normAutofit fontScale="90000"/>
          </a:bodyPr>
          <a:lstStyle/>
          <a:p>
            <a:pPr marL="571500" indent="-571500" eaLnBrk="1" fontAlgn="auto" hangingPunct="1">
              <a:spcAft>
                <a:spcPts val="0"/>
              </a:spcAft>
              <a:buFont typeface="Wingdings" panose="05000000000000000000" pitchFamily="2" charset="2"/>
              <a:buChar char="ü"/>
              <a:defRPr/>
            </a:pPr>
            <a:r>
              <a:rPr lang="uk-UA" b="1" dirty="0"/>
              <a:t>Вимоги до оснащення та оздоблення приміщень.</a:t>
            </a:r>
            <a:r>
              <a:rPr lang="ru-RU" dirty="0"/>
              <a:t/>
            </a:r>
            <a:br>
              <a:rPr lang="ru-RU" dirty="0"/>
            </a:br>
            <a:endParaRPr lang="ru-RU" dirty="0"/>
          </a:p>
        </p:txBody>
      </p:sp>
      <p:sp>
        <p:nvSpPr>
          <p:cNvPr id="47106" name="Объект 4"/>
          <p:cNvSpPr>
            <a:spLocks noGrp="1"/>
          </p:cNvSpPr>
          <p:nvPr>
            <p:ph idx="1"/>
          </p:nvPr>
        </p:nvSpPr>
        <p:spPr>
          <a:xfrm>
            <a:off x="1371600" y="1911350"/>
            <a:ext cx="10099675" cy="4752975"/>
          </a:xfrm>
        </p:spPr>
        <p:txBody>
          <a:bodyPr/>
          <a:lstStyle/>
          <a:p>
            <a:pPr algn="just" eaLnBrk="1" hangingPunct="1"/>
            <a:r>
              <a:rPr lang="uk-UA" smtClean="0"/>
              <a:t>У медичних та загальних приміщеннях та коридорах медичного центру використовувати оздоблення, яке є стійким до санітарної обробки та дезінфекції агресивними миючими засобами.</a:t>
            </a:r>
          </a:p>
          <a:p>
            <a:pPr algn="just" eaLnBrk="1" hangingPunct="1"/>
            <a:r>
              <a:rPr lang="uk-UA" smtClean="0"/>
              <a:t>Стелі у загальних приміщеннях виконати підвісними з вбудованими світильниками у гігієнічному виконанні. Матеріали для оздоблення стель повинні бути стійкими до миття та дезінфекції або використати спеціальні настінні панелі для будування чистих приміщень.</a:t>
            </a:r>
          </a:p>
          <a:p>
            <a:pPr algn="just" eaLnBrk="1" hangingPunct="1"/>
            <a:r>
              <a:rPr lang="uk-UA" smtClean="0"/>
              <a:t>Оздоблення підлоги виконати у гігієнічному виконання. Перевагу надавати гомогенному ПВХ з заходом на стіни не менше 100 мм в один рівень з поверхнею стіни. Допускається застосування не слизької керамічної плитку великих розмірів за умови герметизації швів відповідним матеріалом.</a:t>
            </a:r>
          </a:p>
          <a:p>
            <a:pPr algn="just" eaLnBrk="1" hangingPunct="1"/>
            <a:r>
              <a:rPr lang="uk-UA" smtClean="0"/>
              <a:t>Приміщення слід оснастити системами дротового і бездротового доступу до інтернету, системою телефонізації, системою контролю та управління</a:t>
            </a:r>
            <a:r>
              <a:rPr lang="ru-RU" smtClean="0"/>
              <a:t> доступом (СКУД).</a:t>
            </a:r>
          </a:p>
          <a:p>
            <a:pPr eaLnBrk="1" hangingPunct="1"/>
            <a:endParaRPr lang="ru-RU" smtClean="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Заголовок 1"/>
          <p:cNvSpPr>
            <a:spLocks noGrp="1"/>
          </p:cNvSpPr>
          <p:nvPr>
            <p:ph type="title"/>
          </p:nvPr>
        </p:nvSpPr>
        <p:spPr>
          <a:xfrm>
            <a:off x="1371600" y="685800"/>
            <a:ext cx="9601200" cy="1309688"/>
          </a:xfrm>
        </p:spPr>
        <p:txBody>
          <a:bodyPr/>
          <a:lstStyle/>
          <a:p>
            <a:pPr marL="571500" indent="-571500" eaLnBrk="1" hangingPunct="1">
              <a:buFont typeface="Wingdings" pitchFamily="2" charset="2"/>
              <a:buChar char="ü"/>
            </a:pPr>
            <a:r>
              <a:rPr lang="uk-UA" sz="4000" b="1" smtClean="0"/>
              <a:t>Система життєзабезпечення відділень передбачає:</a:t>
            </a:r>
            <a:endParaRPr lang="ru-RU" sz="4000" smtClean="0"/>
          </a:p>
        </p:txBody>
      </p:sp>
      <p:sp>
        <p:nvSpPr>
          <p:cNvPr id="3" name="Объект 2"/>
          <p:cNvSpPr>
            <a:spLocks noGrp="1"/>
          </p:cNvSpPr>
          <p:nvPr>
            <p:ph idx="1"/>
          </p:nvPr>
        </p:nvSpPr>
        <p:spPr>
          <a:xfrm>
            <a:off x="1371600" y="1995488"/>
            <a:ext cx="9601200" cy="4862512"/>
          </a:xfrm>
        </p:spPr>
        <p:txBody>
          <a:bodyPr rtlCol="0">
            <a:normAutofit fontScale="85000" lnSpcReduction="20000"/>
          </a:bodyPr>
          <a:lstStyle/>
          <a:p>
            <a:pPr marL="384048" indent="-384048" algn="just" eaLnBrk="1" fontAlgn="auto" hangingPunct="1">
              <a:defRPr/>
            </a:pPr>
            <a:r>
              <a:rPr lang="uk-UA" sz="2100" dirty="0"/>
              <a:t>Електропостачання по 1  категорії електропостачання з можливістю тривалого автономного енергозбереження:</a:t>
            </a:r>
            <a:endParaRPr lang="ru-RU" sz="2100" dirty="0"/>
          </a:p>
          <a:p>
            <a:pPr lvl="1" indent="-384048" algn="just" eaLnBrk="1" fontAlgn="auto" hangingPunct="1">
              <a:defRPr/>
            </a:pPr>
            <a:r>
              <a:rPr lang="uk-UA" sz="2100" dirty="0"/>
              <a:t>План розташування розеток та джерел освітлення</a:t>
            </a:r>
            <a:endParaRPr lang="ru-RU" sz="2100" dirty="0"/>
          </a:p>
          <a:p>
            <a:pPr lvl="1" indent="-384048" algn="just" eaLnBrk="1" fontAlgn="auto" hangingPunct="1">
              <a:defRPr/>
            </a:pPr>
            <a:r>
              <a:rPr lang="uk-UA" sz="2100" dirty="0"/>
              <a:t>Розрахунок освітленості приміщень</a:t>
            </a:r>
            <a:endParaRPr lang="ru-RU" sz="2100" dirty="0"/>
          </a:p>
          <a:p>
            <a:pPr lvl="1" indent="-384048" algn="just" eaLnBrk="1" fontAlgn="auto" hangingPunct="1">
              <a:defRPr/>
            </a:pPr>
            <a:r>
              <a:rPr lang="uk-UA" sz="2100" dirty="0"/>
              <a:t>Передбачити аварійне джерело енергопостачання</a:t>
            </a:r>
            <a:endParaRPr lang="ru-RU" sz="2100" dirty="0"/>
          </a:p>
          <a:p>
            <a:pPr lvl="1" indent="-384048" algn="just" eaLnBrk="1" fontAlgn="auto" hangingPunct="1">
              <a:defRPr/>
            </a:pPr>
            <a:r>
              <a:rPr lang="uk-UA" sz="2100" dirty="0"/>
              <a:t>Передбачити систему сигналізації збоїв в енергомережі</a:t>
            </a:r>
            <a:endParaRPr lang="ru-RU" sz="2100" dirty="0"/>
          </a:p>
          <a:p>
            <a:pPr marL="384048" indent="-384048" algn="just" eaLnBrk="1" fontAlgn="auto" hangingPunct="1">
              <a:defRPr/>
            </a:pPr>
            <a:r>
              <a:rPr lang="uk-UA" sz="2100" dirty="0"/>
              <a:t>Передбачити проведення локально-обчислюваної мережі, структурованої кабельної мережі, цифрової системи </a:t>
            </a:r>
            <a:r>
              <a:rPr lang="uk-UA" sz="2100" dirty="0" err="1"/>
              <a:t>телемедицини</a:t>
            </a:r>
            <a:r>
              <a:rPr lang="uk-UA" sz="2100" dirty="0"/>
              <a:t> для операційних блоків, системи палатного відео нагляду, впровадження Медичної Інформаційної Системи, системи екстреного виклику медичного персоналу.</a:t>
            </a:r>
            <a:endParaRPr lang="ru-RU" sz="2100" dirty="0"/>
          </a:p>
          <a:p>
            <a:pPr marL="384048" indent="-384048" algn="just" eaLnBrk="1" fontAlgn="auto" hangingPunct="1">
              <a:defRPr/>
            </a:pPr>
            <a:r>
              <a:rPr lang="uk-UA" sz="2100" dirty="0"/>
              <a:t>Теплопостачання – централізоване</a:t>
            </a:r>
            <a:endParaRPr lang="ru-RU" sz="2100" dirty="0"/>
          </a:p>
          <a:p>
            <a:pPr marL="384048" indent="-384048" algn="just" eaLnBrk="1" fontAlgn="auto" hangingPunct="1">
              <a:defRPr/>
            </a:pPr>
            <a:r>
              <a:rPr lang="uk-UA" sz="2100" dirty="0"/>
              <a:t>Водопостачання від двох джерел</a:t>
            </a:r>
            <a:endParaRPr lang="ru-RU" sz="2100" dirty="0"/>
          </a:p>
          <a:p>
            <a:pPr marL="384048" indent="-384048" algn="just" eaLnBrk="1" fontAlgn="auto" hangingPunct="1">
              <a:defRPr/>
            </a:pPr>
            <a:r>
              <a:rPr lang="uk-UA" sz="2100" dirty="0"/>
              <a:t>Вентиляція та кондиціонування</a:t>
            </a:r>
            <a:endParaRPr lang="ru-RU" sz="2100" dirty="0"/>
          </a:p>
          <a:p>
            <a:pPr marL="384048" indent="-384048" algn="just" eaLnBrk="1" fontAlgn="auto" hangingPunct="1">
              <a:defRPr/>
            </a:pPr>
            <a:r>
              <a:rPr lang="uk-UA" sz="2100" dirty="0"/>
              <a:t>Передбачити систему припливно-витяжної вентиляції та кондиціювання</a:t>
            </a:r>
            <a:endParaRPr lang="ru-RU" sz="2100" dirty="0"/>
          </a:p>
          <a:p>
            <a:pPr marL="384048" indent="-384048" algn="just" eaLnBrk="1" fontAlgn="auto" hangingPunct="1">
              <a:defRPr/>
            </a:pPr>
            <a:r>
              <a:rPr lang="uk-UA" sz="2100" dirty="0"/>
              <a:t>Середньорічна температура в більшості приміщень повинна складати 18-20 С, в операційному блоці – 20-22 С.</a:t>
            </a:r>
            <a:endParaRPr lang="ru-RU" sz="2100" dirty="0"/>
          </a:p>
          <a:p>
            <a:pPr marL="384048" indent="-384048" eaLnBrk="1" fontAlgn="auto" hangingPunct="1">
              <a:defRPr/>
            </a:pPr>
            <a:endParaRPr lang="ru-RU"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Заголовок 1"/>
          <p:cNvSpPr>
            <a:spLocks noGrp="1"/>
          </p:cNvSpPr>
          <p:nvPr>
            <p:ph type="title"/>
          </p:nvPr>
        </p:nvSpPr>
        <p:spPr>
          <a:xfrm>
            <a:off x="1371600" y="685800"/>
            <a:ext cx="9601200" cy="920750"/>
          </a:xfrm>
        </p:spPr>
        <p:txBody>
          <a:bodyPr/>
          <a:lstStyle/>
          <a:p>
            <a:pPr eaLnBrk="1" hangingPunct="1"/>
            <a:r>
              <a:rPr lang="uk-UA" sz="2400" b="1" smtClean="0"/>
              <a:t>При підготовці проектування передбачити етапність капітального ремонту та добудови</a:t>
            </a:r>
            <a:endParaRPr lang="ru-RU" sz="2400" b="1" smtClean="0"/>
          </a:p>
        </p:txBody>
      </p:sp>
      <p:sp>
        <p:nvSpPr>
          <p:cNvPr id="49154" name="Объект 2"/>
          <p:cNvSpPr>
            <a:spLocks noGrp="1"/>
          </p:cNvSpPr>
          <p:nvPr>
            <p:ph idx="1"/>
          </p:nvPr>
        </p:nvSpPr>
        <p:spPr>
          <a:xfrm>
            <a:off x="1093788" y="1606550"/>
            <a:ext cx="10515600" cy="4919663"/>
          </a:xfrm>
        </p:spPr>
        <p:txBody>
          <a:bodyPr/>
          <a:lstStyle/>
          <a:p>
            <a:pPr eaLnBrk="1" hangingPunct="1"/>
            <a:r>
              <a:rPr lang="uk-UA" b="1" smtClean="0"/>
              <a:t>Перша черга </a:t>
            </a:r>
            <a:r>
              <a:rPr lang="uk-UA" smtClean="0"/>
              <a:t>– реконструкція приймального та фізіотерапевтичного відділень з добудовою під відділення невідкладної допомоги.</a:t>
            </a:r>
          </a:p>
          <a:p>
            <a:pPr lvl="1" eaLnBrk="1" hangingPunct="1"/>
            <a:r>
              <a:rPr lang="uk-UA" smtClean="0"/>
              <a:t>Орієнтовна варість проекту – 500 – 600 тис. грн та вартість реконструкції з добудовою близько 50 млн. грн</a:t>
            </a:r>
          </a:p>
          <a:p>
            <a:pPr lvl="1" eaLnBrk="1" hangingPunct="1"/>
            <a:r>
              <a:rPr lang="uk-UA" smtClean="0"/>
              <a:t>Проектування передбачити в 2018 р.</a:t>
            </a:r>
          </a:p>
          <a:p>
            <a:pPr lvl="1" eaLnBrk="1" hangingPunct="1"/>
            <a:r>
              <a:rPr lang="uk-UA" smtClean="0"/>
              <a:t>Реконструкцію з добудовою передбачити в 2019-2020 рр.</a:t>
            </a:r>
          </a:p>
          <a:p>
            <a:pPr eaLnBrk="1" hangingPunct="1"/>
            <a:r>
              <a:rPr lang="uk-UA" b="1" smtClean="0"/>
              <a:t>Друга черга </a:t>
            </a:r>
            <a:r>
              <a:rPr lang="uk-UA" smtClean="0"/>
              <a:t>–проектом передбачити реконструкцію міжрайонного акушерсько-гінекологічного відділення, відділення анестезіології та інтенсивної терапії та центрального стерилізаційного відділення</a:t>
            </a:r>
          </a:p>
          <a:p>
            <a:pPr lvl="1" eaLnBrk="1" hangingPunct="1"/>
            <a:r>
              <a:rPr lang="uk-UA" smtClean="0"/>
              <a:t>Проектування та саму реконструкцію передбачити в 2020 р.</a:t>
            </a:r>
          </a:p>
          <a:p>
            <a:pPr eaLnBrk="1" hangingPunct="1"/>
            <a:r>
              <a:rPr lang="uk-UA" b="1" smtClean="0"/>
              <a:t>Третя черга </a:t>
            </a:r>
            <a:r>
              <a:rPr lang="uk-UA" smtClean="0"/>
              <a:t>– проектом передбачити капітальний ремонт хірургічних відділень з операційним блоком (онковідділення, лорвідділення та офтальмологічне відділення)</a:t>
            </a:r>
          </a:p>
          <a:p>
            <a:pPr lvl="1" eaLnBrk="1" hangingPunct="1"/>
            <a:r>
              <a:rPr lang="uk-UA" smtClean="0"/>
              <a:t>Проектування та саму реконструкцію передбачити в 2020 р.</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66800" y="720725"/>
            <a:ext cx="10890250" cy="6354763"/>
          </a:xfrm>
          <a:prstGeom prst="rect">
            <a:avLst/>
          </a:prstGeom>
        </p:spPr>
        <p:txBody>
          <a:bodyPr>
            <a:spAutoFit/>
          </a:bodyPr>
          <a:lstStyle/>
          <a:p>
            <a:pPr marL="285750" indent="-285750" fontAlgn="auto">
              <a:spcBef>
                <a:spcPts val="0"/>
              </a:spcBef>
              <a:spcAft>
                <a:spcPts val="0"/>
              </a:spcAft>
              <a:buFont typeface="Wingdings" panose="05000000000000000000" pitchFamily="2" charset="2"/>
              <a:buChar char="§"/>
              <a:defRPr/>
            </a:pPr>
            <a:r>
              <a:rPr lang="uk-UA" b="1" dirty="0">
                <a:latin typeface="+mn-lt"/>
                <a:cs typeface="+mn-cs"/>
              </a:rPr>
              <a:t>Четверта черга </a:t>
            </a:r>
            <a:r>
              <a:rPr lang="uk-UA" dirty="0">
                <a:latin typeface="+mn-lt"/>
                <a:cs typeface="+mn-cs"/>
              </a:rPr>
              <a:t>– проектом передбачити капітальний ремонт дитячого, неврологічного, кардіологічного та терапевтичного відділень.</a:t>
            </a:r>
          </a:p>
          <a:p>
            <a:pPr fontAlgn="auto">
              <a:spcBef>
                <a:spcPts val="0"/>
              </a:spcBef>
              <a:spcAft>
                <a:spcPts val="0"/>
              </a:spcAft>
              <a:defRPr/>
            </a:pPr>
            <a:endParaRPr lang="uk-UA" sz="1000" dirty="0">
              <a:latin typeface="+mn-lt"/>
              <a:cs typeface="+mn-cs"/>
            </a:endParaRPr>
          </a:p>
          <a:p>
            <a:pPr marL="742950" lvl="1" indent="-285750" fontAlgn="auto">
              <a:spcBef>
                <a:spcPts val="0"/>
              </a:spcBef>
              <a:spcAft>
                <a:spcPts val="0"/>
              </a:spcAft>
              <a:buFont typeface="Wingdings" panose="05000000000000000000" pitchFamily="2" charset="2"/>
              <a:buChar char="§"/>
              <a:defRPr/>
            </a:pPr>
            <a:r>
              <a:rPr lang="uk-UA" dirty="0">
                <a:latin typeface="+mn-lt"/>
                <a:cs typeface="+mn-cs"/>
              </a:rPr>
              <a:t>Проектування та сам капремонт передбачити в 2022 р.</a:t>
            </a:r>
          </a:p>
          <a:p>
            <a:pPr marL="742950" lvl="1" indent="-285750" fontAlgn="auto">
              <a:spcBef>
                <a:spcPts val="0"/>
              </a:spcBef>
              <a:spcAft>
                <a:spcPts val="0"/>
              </a:spcAft>
              <a:buFont typeface="Wingdings" panose="05000000000000000000" pitchFamily="2" charset="2"/>
              <a:buChar char="§"/>
              <a:defRPr/>
            </a:pPr>
            <a:endParaRPr lang="uk-UA" sz="1100" dirty="0">
              <a:latin typeface="+mn-lt"/>
              <a:cs typeface="+mn-cs"/>
            </a:endParaRPr>
          </a:p>
          <a:p>
            <a:pPr marL="285750" indent="-285750" fontAlgn="auto">
              <a:spcBef>
                <a:spcPts val="0"/>
              </a:spcBef>
              <a:spcAft>
                <a:spcPts val="0"/>
              </a:spcAft>
              <a:buFont typeface="Wingdings" panose="05000000000000000000" pitchFamily="2" charset="2"/>
              <a:buChar char="§"/>
              <a:defRPr/>
            </a:pPr>
            <a:r>
              <a:rPr lang="uk-UA" b="1" dirty="0">
                <a:latin typeface="+mn-lt"/>
                <a:cs typeface="+mn-cs"/>
              </a:rPr>
              <a:t>П’ята черга </a:t>
            </a:r>
            <a:r>
              <a:rPr lang="uk-UA" dirty="0">
                <a:latin typeface="+mn-lt"/>
                <a:cs typeface="+mn-cs"/>
              </a:rPr>
              <a:t>– передбачити капітальний ремонт приміщень адміністрації, бухгалтерії, харчоблоку, пральні, гаража, відділу технічного обслуговування, інфекційного відділення, бак лабораторії, </a:t>
            </a:r>
            <a:r>
              <a:rPr lang="uk-UA" dirty="0" err="1">
                <a:latin typeface="+mn-lt"/>
                <a:cs typeface="+mn-cs"/>
              </a:rPr>
              <a:t>патанатомії</a:t>
            </a:r>
            <a:r>
              <a:rPr lang="uk-UA" dirty="0">
                <a:latin typeface="+mn-lt"/>
                <a:cs typeface="+mn-cs"/>
              </a:rPr>
              <a:t>, діагностичного центру.</a:t>
            </a:r>
          </a:p>
          <a:p>
            <a:pPr marL="742950" lvl="1" indent="-285750" fontAlgn="auto">
              <a:spcBef>
                <a:spcPts val="0"/>
              </a:spcBef>
              <a:spcAft>
                <a:spcPts val="0"/>
              </a:spcAft>
              <a:buFont typeface="Wingdings" panose="05000000000000000000" pitchFamily="2" charset="2"/>
              <a:buChar char="§"/>
              <a:defRPr/>
            </a:pPr>
            <a:r>
              <a:rPr lang="uk-UA" dirty="0">
                <a:latin typeface="+mn-lt"/>
                <a:cs typeface="+mn-cs"/>
              </a:rPr>
              <a:t>Проектування та сам капремонт передбачити в 2022 р</a:t>
            </a:r>
          </a:p>
          <a:p>
            <a:pPr marL="285750" indent="-285750" fontAlgn="auto">
              <a:spcBef>
                <a:spcPts val="0"/>
              </a:spcBef>
              <a:spcAft>
                <a:spcPts val="0"/>
              </a:spcAft>
              <a:buFont typeface="Wingdings" panose="05000000000000000000" pitchFamily="2" charset="2"/>
              <a:buChar char="§"/>
              <a:defRPr/>
            </a:pPr>
            <a:endParaRPr lang="uk-UA" sz="1100" dirty="0">
              <a:latin typeface="+mn-lt"/>
              <a:cs typeface="+mn-cs"/>
            </a:endParaRPr>
          </a:p>
          <a:p>
            <a:pPr marL="285750" indent="-285750" fontAlgn="auto">
              <a:spcBef>
                <a:spcPts val="0"/>
              </a:spcBef>
              <a:spcAft>
                <a:spcPts val="0"/>
              </a:spcAft>
              <a:buFont typeface="Wingdings" panose="05000000000000000000" pitchFamily="2" charset="2"/>
              <a:buChar char="§"/>
              <a:defRPr/>
            </a:pPr>
            <a:r>
              <a:rPr lang="uk-UA" dirty="0">
                <a:latin typeface="+mn-lt"/>
                <a:cs typeface="+mn-cs"/>
              </a:rPr>
              <a:t>Проектом передбачити добудову приміщення для розміщення магнітно-резонансного томографа, центральної станції лікувального газопостачання.</a:t>
            </a:r>
          </a:p>
          <a:p>
            <a:pPr marL="285750" indent="-285750" fontAlgn="auto">
              <a:spcBef>
                <a:spcPts val="0"/>
              </a:spcBef>
              <a:spcAft>
                <a:spcPts val="0"/>
              </a:spcAft>
              <a:buFont typeface="Wingdings" panose="05000000000000000000" pitchFamily="2" charset="2"/>
              <a:buChar char="§"/>
              <a:defRPr/>
            </a:pPr>
            <a:endParaRPr lang="uk-UA" sz="1100" dirty="0">
              <a:latin typeface="+mn-lt"/>
              <a:cs typeface="+mn-cs"/>
            </a:endParaRPr>
          </a:p>
          <a:p>
            <a:pPr marL="285750" indent="-285750" fontAlgn="auto">
              <a:spcBef>
                <a:spcPts val="0"/>
              </a:spcBef>
              <a:spcAft>
                <a:spcPts val="0"/>
              </a:spcAft>
              <a:buFont typeface="Wingdings" panose="05000000000000000000" pitchFamily="2" charset="2"/>
              <a:buChar char="§"/>
              <a:defRPr/>
            </a:pPr>
            <a:r>
              <a:rPr lang="uk-UA" dirty="0">
                <a:latin typeface="+mn-lt"/>
                <a:cs typeface="+mn-cs"/>
              </a:rPr>
              <a:t>Для зменшення довжини шляхів транспортування хворих передбачити монтаж другого лікарняного ліфта на 4 поверхи.</a:t>
            </a:r>
          </a:p>
          <a:p>
            <a:pPr marL="285750" indent="-285750" fontAlgn="auto">
              <a:spcBef>
                <a:spcPts val="0"/>
              </a:spcBef>
              <a:spcAft>
                <a:spcPts val="0"/>
              </a:spcAft>
              <a:buFont typeface="Wingdings" panose="05000000000000000000" pitchFamily="2" charset="2"/>
              <a:buChar char="§"/>
              <a:defRPr/>
            </a:pPr>
            <a:endParaRPr lang="uk-UA" sz="1100" dirty="0">
              <a:latin typeface="+mn-lt"/>
              <a:cs typeface="+mn-cs"/>
            </a:endParaRPr>
          </a:p>
          <a:p>
            <a:pPr marL="285750" indent="-285750" fontAlgn="auto">
              <a:spcBef>
                <a:spcPts val="0"/>
              </a:spcBef>
              <a:spcAft>
                <a:spcPts val="0"/>
              </a:spcAft>
              <a:buFont typeface="Wingdings" panose="05000000000000000000" pitchFamily="2" charset="2"/>
              <a:buChar char="§"/>
              <a:defRPr/>
            </a:pPr>
            <a:r>
              <a:rPr lang="uk-UA" dirty="0">
                <a:latin typeface="+mn-lt"/>
                <a:cs typeface="+mn-cs"/>
              </a:rPr>
              <a:t>Для окремого приміщення також передбачити прибудову станції лікувального газопостачання.</a:t>
            </a:r>
          </a:p>
          <a:p>
            <a:pPr marL="285750" indent="-285750" fontAlgn="auto">
              <a:spcBef>
                <a:spcPts val="0"/>
              </a:spcBef>
              <a:spcAft>
                <a:spcPts val="0"/>
              </a:spcAft>
              <a:buFont typeface="Wingdings" panose="05000000000000000000" pitchFamily="2" charset="2"/>
              <a:buChar char="§"/>
              <a:defRPr/>
            </a:pPr>
            <a:endParaRPr lang="uk-UA" sz="1100" dirty="0">
              <a:latin typeface="+mn-lt"/>
              <a:cs typeface="+mn-cs"/>
            </a:endParaRPr>
          </a:p>
          <a:p>
            <a:pPr marL="285750" indent="-285750" fontAlgn="auto">
              <a:spcBef>
                <a:spcPts val="0"/>
              </a:spcBef>
              <a:spcAft>
                <a:spcPts val="0"/>
              </a:spcAft>
              <a:buFont typeface="Wingdings" panose="05000000000000000000" pitchFamily="2" charset="2"/>
              <a:buChar char="§"/>
              <a:defRPr/>
            </a:pPr>
            <a:r>
              <a:rPr lang="uk-UA" dirty="0">
                <a:latin typeface="+mn-lt"/>
                <a:cs typeface="+mn-cs"/>
              </a:rPr>
              <a:t>При проектування передбачити заміну технологічного обладнання, медичного обладнання, апаратури, твердого та м’якого інвентарю.</a:t>
            </a:r>
          </a:p>
          <a:p>
            <a:pPr marL="285750" indent="-285750" fontAlgn="auto">
              <a:spcBef>
                <a:spcPts val="0"/>
              </a:spcBef>
              <a:spcAft>
                <a:spcPts val="0"/>
              </a:spcAft>
              <a:buFont typeface="Wingdings" panose="05000000000000000000" pitchFamily="2" charset="2"/>
              <a:buChar char="§"/>
              <a:defRPr/>
            </a:pPr>
            <a:endParaRPr lang="uk-UA" dirty="0">
              <a:latin typeface="+mn-lt"/>
              <a:cs typeface="+mn-cs"/>
            </a:endParaRPr>
          </a:p>
          <a:p>
            <a:pPr marL="285750" indent="-285750" fontAlgn="auto">
              <a:spcBef>
                <a:spcPts val="0"/>
              </a:spcBef>
              <a:spcAft>
                <a:spcPts val="0"/>
              </a:spcAft>
              <a:buFont typeface="Wingdings" panose="05000000000000000000" pitchFamily="2" charset="2"/>
              <a:buChar char="§"/>
              <a:defRPr/>
            </a:pPr>
            <a:r>
              <a:rPr lang="uk-UA" dirty="0">
                <a:latin typeface="+mn-lt"/>
                <a:cs typeface="+mn-cs"/>
              </a:rPr>
              <a:t>Врахувати, що на даний час в структурі палатних відділень передбачені палати на 5-6 ліжок. Палати запроектовані без наближених санітарних блоків і шлюзів, тому необхідно передбачити при 2-х палатах шлюз і санітарний блок за рахунок </a:t>
            </a:r>
            <a:r>
              <a:rPr lang="uk-UA">
                <a:latin typeface="+mn-lt"/>
                <a:cs typeface="+mn-cs"/>
              </a:rPr>
              <a:t>зменшення койко-місць. </a:t>
            </a:r>
            <a:endParaRPr lang="uk-UA" dirty="0">
              <a:latin typeface="+mn-lt"/>
              <a:cs typeface="+mn-cs"/>
            </a:endParaRPr>
          </a:p>
          <a:p>
            <a:pPr fontAlgn="auto">
              <a:spcBef>
                <a:spcPts val="0"/>
              </a:spcBef>
              <a:spcAft>
                <a:spcPts val="0"/>
              </a:spcAft>
              <a:defRPr/>
            </a:pPr>
            <a:endParaRPr lang="uk-UA" dirty="0">
              <a:latin typeface="+mn-lt"/>
              <a:cs typeface="+mn-cs"/>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print">
            <a:extLst>
              <a:ext uri="{28A0092B-C50C-407E-A947-70E740481C1C}">
                <a14:useLocalDpi xmlns="" xmlns:a14="http://schemas.microsoft.com/office/drawing/2010/main" val="0"/>
              </a:ext>
            </a:extLst>
          </a:blip>
          <a:srcRect l="15931" t="22626" r="70412" b="15158"/>
          <a:stretch/>
        </p:blipFill>
        <p:spPr>
          <a:xfrm>
            <a:off x="10778836" y="2348345"/>
            <a:ext cx="1288474" cy="4266768"/>
          </a:xfrm>
          <a:prstGeom prst="rect">
            <a:avLst/>
          </a:prstGeom>
        </p:spPr>
      </p:pic>
      <p:pic>
        <p:nvPicPr>
          <p:cNvPr id="5" name="Рисунок 4"/>
          <p:cNvPicPr>
            <a:picLocks noChangeAspect="1"/>
          </p:cNvPicPr>
          <p:nvPr/>
        </p:nvPicPr>
        <p:blipFill rotWithShape="1">
          <a:blip r:embed="rId3" cstate="print">
            <a:extLst>
              <a:ext uri="{28A0092B-C50C-407E-A947-70E740481C1C}">
                <a14:useLocalDpi xmlns="" xmlns:a14="http://schemas.microsoft.com/office/drawing/2010/main" val="0"/>
              </a:ext>
            </a:extLst>
          </a:blip>
          <a:srcRect l="69091" t="21414" r="4623"/>
          <a:stretch/>
        </p:blipFill>
        <p:spPr>
          <a:xfrm>
            <a:off x="602671" y="1233055"/>
            <a:ext cx="2479965" cy="5389418"/>
          </a:xfrm>
          <a:prstGeom prst="rect">
            <a:avLst/>
          </a:prstGeom>
        </p:spPr>
      </p:pic>
      <p:pic>
        <p:nvPicPr>
          <p:cNvPr id="2" name="Рисунок 1"/>
          <p:cNvPicPr>
            <a:picLocks noChangeAspect="1"/>
          </p:cNvPicPr>
          <p:nvPr/>
        </p:nvPicPr>
        <p:blipFill rotWithShape="1">
          <a:blip r:embed="rId4" cstate="print">
            <a:extLst>
              <a:ext uri="{28A0092B-C50C-407E-A947-70E740481C1C}">
                <a14:useLocalDpi xmlns="" xmlns:a14="http://schemas.microsoft.com/office/drawing/2010/main" val="0"/>
              </a:ext>
            </a:extLst>
          </a:blip>
          <a:srcRect l="7783" t="22020" r="5135" b="29697"/>
          <a:stretch/>
        </p:blipFill>
        <p:spPr>
          <a:xfrm>
            <a:off x="2673928" y="3311237"/>
            <a:ext cx="8215745" cy="3311236"/>
          </a:xfrm>
          <a:prstGeom prst="rect">
            <a:avLst/>
          </a:prstGeom>
        </p:spPr>
      </p:pic>
      <p:sp>
        <p:nvSpPr>
          <p:cNvPr id="6" name="Прямоугольник 5"/>
          <p:cNvSpPr/>
          <p:nvPr/>
        </p:nvSpPr>
        <p:spPr>
          <a:xfrm>
            <a:off x="3082636" y="224089"/>
            <a:ext cx="8305800" cy="1877437"/>
          </a:xfrm>
          <a:prstGeom prst="rect">
            <a:avLst/>
          </a:prstGeom>
        </p:spPr>
        <p:txBody>
          <a:bodyPr wrap="square">
            <a:spAutoFit/>
          </a:bodyPr>
          <a:lstStyle/>
          <a:p>
            <a:pPr algn="ctr"/>
            <a:r>
              <a:rPr lang="uk-UA" sz="3200" b="1" dirty="0"/>
              <a:t>План-схема </a:t>
            </a:r>
            <a:endParaRPr lang="uk-UA" sz="3200" b="1" dirty="0" smtClean="0"/>
          </a:p>
          <a:p>
            <a:pPr algn="ctr"/>
            <a:r>
              <a:rPr lang="uk-UA" sz="2800" b="1" dirty="0" smtClean="0"/>
              <a:t>відділення </a:t>
            </a:r>
            <a:r>
              <a:rPr lang="uk-UA" sz="2800" b="1" dirty="0"/>
              <a:t>невідкладної медичної допомоги </a:t>
            </a:r>
            <a:endParaRPr lang="uk-UA" sz="2800" b="1" dirty="0" smtClean="0"/>
          </a:p>
          <a:p>
            <a:pPr algn="ctr"/>
            <a:r>
              <a:rPr lang="uk-UA" sz="2800" b="1" dirty="0" smtClean="0"/>
              <a:t>Лубенської </a:t>
            </a:r>
            <a:r>
              <a:rPr lang="uk-UA" sz="2800" b="1" dirty="0"/>
              <a:t>лікарні інтенсивного </a:t>
            </a:r>
            <a:r>
              <a:rPr lang="uk-UA" sz="2800" b="1" dirty="0" smtClean="0"/>
              <a:t>лікування</a:t>
            </a:r>
          </a:p>
          <a:p>
            <a:pPr algn="ctr"/>
            <a:r>
              <a:rPr lang="uk-UA" sz="2800" b="1" dirty="0" smtClean="0"/>
              <a:t>при мінімальному розширенні площі</a:t>
            </a:r>
            <a:endParaRPr lang="ru-RU" sz="2800" b="1" dirty="0"/>
          </a:p>
        </p:txBody>
      </p:sp>
    </p:spTree>
    <p:extLst>
      <p:ext uri="{BB962C8B-B14F-4D97-AF65-F5344CB8AC3E}">
        <p14:creationId xmlns="" xmlns:p14="http://schemas.microsoft.com/office/powerpoint/2010/main" val="89744998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71600" y="221673"/>
            <a:ext cx="9601200" cy="1607127"/>
          </a:xfrm>
        </p:spPr>
        <p:txBody>
          <a:bodyPr/>
          <a:lstStyle/>
          <a:p>
            <a:pPr algn="ctr"/>
            <a:r>
              <a:rPr lang="uk-UA" sz="3200" b="1" dirty="0" smtClean="0"/>
              <a:t>План-схема </a:t>
            </a:r>
            <a:r>
              <a:rPr lang="uk-UA" sz="3200" b="1" dirty="0"/>
              <a:t/>
            </a:r>
            <a:br>
              <a:rPr lang="uk-UA" sz="3200" b="1" dirty="0"/>
            </a:br>
            <a:r>
              <a:rPr lang="uk-UA" sz="2800" b="1" dirty="0"/>
              <a:t>відділення невідкладної медичної допомоги </a:t>
            </a:r>
            <a:r>
              <a:rPr lang="uk-UA" sz="2800" b="1" dirty="0" smtClean="0"/>
              <a:t/>
            </a:r>
            <a:br>
              <a:rPr lang="uk-UA" sz="2800" b="1" dirty="0" smtClean="0"/>
            </a:br>
            <a:r>
              <a:rPr lang="uk-UA" sz="2800" b="1" dirty="0" smtClean="0"/>
              <a:t>Лубенської </a:t>
            </a:r>
            <a:r>
              <a:rPr lang="uk-UA" sz="2800" b="1" dirty="0"/>
              <a:t>лікарні інтенсивного </a:t>
            </a:r>
            <a:r>
              <a:rPr lang="uk-UA" sz="2800" b="1" dirty="0" smtClean="0"/>
              <a:t>лікування</a:t>
            </a:r>
            <a:br>
              <a:rPr lang="uk-UA" sz="2800" b="1" dirty="0" smtClean="0"/>
            </a:br>
            <a:r>
              <a:rPr lang="uk-UA" sz="2800" b="1" dirty="0" smtClean="0"/>
              <a:t>при мінімальному розширенні площі</a:t>
            </a:r>
            <a:endParaRPr lang="ru-RU" sz="2800" dirty="0"/>
          </a:p>
        </p:txBody>
      </p:sp>
      <p:graphicFrame>
        <p:nvGraphicFramePr>
          <p:cNvPr id="4" name="Объект 3"/>
          <p:cNvGraphicFramePr>
            <a:graphicFrameLocks noGrp="1"/>
          </p:cNvGraphicFramePr>
          <p:nvPr>
            <p:ph idx="1"/>
            <p:extLst/>
          </p:nvPr>
        </p:nvGraphicFramePr>
        <p:xfrm>
          <a:off x="1371600" y="1828800"/>
          <a:ext cx="9601200" cy="4820920"/>
        </p:xfrm>
        <a:graphic>
          <a:graphicData uri="http://schemas.openxmlformats.org/drawingml/2006/table">
            <a:tbl>
              <a:tblPr firstRow="1" bandRow="1">
                <a:tableStyleId>{5C22544A-7EE6-4342-B048-85BDC9FD1C3A}</a:tableStyleId>
              </a:tblPr>
              <a:tblGrid>
                <a:gridCol w="471055">
                  <a:extLst>
                    <a:ext uri="{9D8B030D-6E8A-4147-A177-3AD203B41FA5}">
                      <a16:colId xmlns="" xmlns:a16="http://schemas.microsoft.com/office/drawing/2014/main" val="3623732210"/>
                    </a:ext>
                  </a:extLst>
                </a:gridCol>
                <a:gridCol w="3463636">
                  <a:extLst>
                    <a:ext uri="{9D8B030D-6E8A-4147-A177-3AD203B41FA5}">
                      <a16:colId xmlns="" xmlns:a16="http://schemas.microsoft.com/office/drawing/2014/main" val="885925673"/>
                    </a:ext>
                  </a:extLst>
                </a:gridCol>
                <a:gridCol w="886691">
                  <a:extLst>
                    <a:ext uri="{9D8B030D-6E8A-4147-A177-3AD203B41FA5}">
                      <a16:colId xmlns="" xmlns:a16="http://schemas.microsoft.com/office/drawing/2014/main" val="2040004443"/>
                    </a:ext>
                  </a:extLst>
                </a:gridCol>
                <a:gridCol w="540327">
                  <a:extLst>
                    <a:ext uri="{9D8B030D-6E8A-4147-A177-3AD203B41FA5}">
                      <a16:colId xmlns="" xmlns:a16="http://schemas.microsoft.com/office/drawing/2014/main" val="2658425739"/>
                    </a:ext>
                  </a:extLst>
                </a:gridCol>
                <a:gridCol w="3228109">
                  <a:extLst>
                    <a:ext uri="{9D8B030D-6E8A-4147-A177-3AD203B41FA5}">
                      <a16:colId xmlns="" xmlns:a16="http://schemas.microsoft.com/office/drawing/2014/main" val="3816869598"/>
                    </a:ext>
                  </a:extLst>
                </a:gridCol>
                <a:gridCol w="1011382">
                  <a:extLst>
                    <a:ext uri="{9D8B030D-6E8A-4147-A177-3AD203B41FA5}">
                      <a16:colId xmlns="" xmlns:a16="http://schemas.microsoft.com/office/drawing/2014/main" val="4243824054"/>
                    </a:ext>
                  </a:extLst>
                </a:gridCol>
              </a:tblGrid>
              <a:tr h="370840">
                <a:tc>
                  <a:txBody>
                    <a:bodyPr/>
                    <a:lstStyle/>
                    <a:p>
                      <a:r>
                        <a:rPr lang="uk-UA" dirty="0" smtClean="0"/>
                        <a:t>№</a:t>
                      </a:r>
                      <a:endParaRPr lang="ru-RU" dirty="0"/>
                    </a:p>
                  </a:txBody>
                  <a:tcPr/>
                </a:tc>
                <a:tc>
                  <a:txBody>
                    <a:bodyPr/>
                    <a:lstStyle/>
                    <a:p>
                      <a:r>
                        <a:rPr lang="uk-UA" dirty="0" smtClean="0"/>
                        <a:t>Найменування</a:t>
                      </a:r>
                      <a:endParaRPr lang="ru-RU" dirty="0"/>
                    </a:p>
                  </a:txBody>
                  <a:tcPr/>
                </a:tc>
                <a:tc>
                  <a:txBody>
                    <a:bodyPr/>
                    <a:lstStyle/>
                    <a:p>
                      <a:r>
                        <a:rPr lang="uk-UA" sz="1600" dirty="0" smtClean="0"/>
                        <a:t>площа</a:t>
                      </a:r>
                      <a:endParaRPr lang="ru-RU" sz="1600" dirty="0"/>
                    </a:p>
                  </a:txBody>
                  <a:tcPr/>
                </a:tc>
                <a:tc>
                  <a:txBody>
                    <a:bodyPr/>
                    <a:lstStyle/>
                    <a:p>
                      <a:r>
                        <a:rPr lang="uk-UA" dirty="0" smtClean="0"/>
                        <a:t>№</a:t>
                      </a:r>
                      <a:endParaRPr lang="ru-RU" dirty="0"/>
                    </a:p>
                  </a:txBody>
                  <a:tcPr/>
                </a:tc>
                <a:tc>
                  <a:txBody>
                    <a:bodyPr/>
                    <a:lstStyle/>
                    <a:p>
                      <a:r>
                        <a:rPr lang="uk-UA" dirty="0" smtClean="0"/>
                        <a:t>Найменування </a:t>
                      </a:r>
                      <a:endParaRPr lang="ru-RU" dirty="0"/>
                    </a:p>
                  </a:txBody>
                  <a:tcPr/>
                </a:tc>
                <a:tc>
                  <a:txBody>
                    <a:bodyPr/>
                    <a:lstStyle/>
                    <a:p>
                      <a:r>
                        <a:rPr lang="uk-UA" sz="1600" dirty="0" smtClean="0"/>
                        <a:t>площа</a:t>
                      </a:r>
                      <a:endParaRPr lang="ru-RU" sz="1600" dirty="0"/>
                    </a:p>
                  </a:txBody>
                  <a:tcPr/>
                </a:tc>
                <a:extLst>
                  <a:ext uri="{0D108BD9-81ED-4DB2-BD59-A6C34878D82A}">
                    <a16:rowId xmlns="" xmlns:a16="http://schemas.microsoft.com/office/drawing/2014/main" val="1304548956"/>
                  </a:ext>
                </a:extLst>
              </a:tr>
              <a:tr h="370840">
                <a:tc>
                  <a:txBody>
                    <a:bodyPr/>
                    <a:lstStyle/>
                    <a:p>
                      <a:r>
                        <a:rPr lang="uk-UA" b="1" dirty="0" smtClean="0"/>
                        <a:t>1.</a:t>
                      </a:r>
                      <a:endParaRPr lang="ru-RU" b="1" dirty="0"/>
                    </a:p>
                  </a:txBody>
                  <a:tcPr/>
                </a:tc>
                <a:tc>
                  <a:txBody>
                    <a:bodyPr/>
                    <a:lstStyle/>
                    <a:p>
                      <a:r>
                        <a:rPr lang="uk-UA" dirty="0" smtClean="0"/>
                        <a:t>Тамбур</a:t>
                      </a:r>
                      <a:endParaRPr lang="ru-RU" dirty="0"/>
                    </a:p>
                  </a:txBody>
                  <a:tcPr/>
                </a:tc>
                <a:tc>
                  <a:txBody>
                    <a:bodyPr/>
                    <a:lstStyle/>
                    <a:p>
                      <a:r>
                        <a:rPr lang="uk-UA" dirty="0" smtClean="0"/>
                        <a:t>8 м²</a:t>
                      </a:r>
                      <a:endParaRPr lang="ru-RU" dirty="0"/>
                    </a:p>
                  </a:txBody>
                  <a:tcPr/>
                </a:tc>
                <a:tc>
                  <a:txBody>
                    <a:bodyPr/>
                    <a:lstStyle/>
                    <a:p>
                      <a:r>
                        <a:rPr lang="uk-UA" b="1" dirty="0" smtClean="0"/>
                        <a:t>13.</a:t>
                      </a:r>
                      <a:endParaRPr lang="ru-RU" b="1" dirty="0"/>
                    </a:p>
                  </a:txBody>
                  <a:tcPr/>
                </a:tc>
                <a:tc>
                  <a:txBody>
                    <a:bodyPr/>
                    <a:lstStyle/>
                    <a:p>
                      <a:r>
                        <a:rPr lang="uk-UA" dirty="0" smtClean="0"/>
                        <a:t>МРТ</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dirty="0" smtClean="0"/>
                        <a:t>30 м²</a:t>
                      </a:r>
                      <a:endParaRPr lang="ru-RU" dirty="0" smtClean="0"/>
                    </a:p>
                  </a:txBody>
                  <a:tcPr/>
                </a:tc>
                <a:extLst>
                  <a:ext uri="{0D108BD9-81ED-4DB2-BD59-A6C34878D82A}">
                    <a16:rowId xmlns="" xmlns:a16="http://schemas.microsoft.com/office/drawing/2014/main" val="3129219993"/>
                  </a:ext>
                </a:extLst>
              </a:tr>
              <a:tr h="370840">
                <a:tc>
                  <a:txBody>
                    <a:bodyPr/>
                    <a:lstStyle/>
                    <a:p>
                      <a:r>
                        <a:rPr lang="uk-UA" b="1" dirty="0" smtClean="0"/>
                        <a:t>2.</a:t>
                      </a:r>
                      <a:endParaRPr lang="ru-RU" b="1" dirty="0"/>
                    </a:p>
                  </a:txBody>
                  <a:tcPr/>
                </a:tc>
                <a:tc>
                  <a:txBody>
                    <a:bodyPr/>
                    <a:lstStyle/>
                    <a:p>
                      <a:r>
                        <a:rPr lang="uk-UA" dirty="0" smtClean="0"/>
                        <a:t>Каталки</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dirty="0" smtClean="0"/>
                        <a:t>4 м²</a:t>
                      </a:r>
                      <a:endParaRPr lang="ru-RU" dirty="0" smtClean="0"/>
                    </a:p>
                  </a:txBody>
                  <a:tcPr/>
                </a:tc>
                <a:tc>
                  <a:txBody>
                    <a:bodyPr/>
                    <a:lstStyle/>
                    <a:p>
                      <a:r>
                        <a:rPr lang="uk-UA" b="1" dirty="0" smtClean="0"/>
                        <a:t>14.</a:t>
                      </a:r>
                      <a:endParaRPr lang="ru-RU" b="1" dirty="0"/>
                    </a:p>
                  </a:txBody>
                  <a:tcPr/>
                </a:tc>
                <a:tc>
                  <a:txBody>
                    <a:bodyPr/>
                    <a:lstStyle/>
                    <a:p>
                      <a:r>
                        <a:rPr lang="uk-UA" dirty="0" smtClean="0"/>
                        <a:t>Кабінет хірурга</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dirty="0" smtClean="0"/>
                        <a:t>13 м²</a:t>
                      </a:r>
                      <a:endParaRPr lang="ru-RU" dirty="0" smtClean="0"/>
                    </a:p>
                  </a:txBody>
                  <a:tcPr/>
                </a:tc>
                <a:extLst>
                  <a:ext uri="{0D108BD9-81ED-4DB2-BD59-A6C34878D82A}">
                    <a16:rowId xmlns="" xmlns:a16="http://schemas.microsoft.com/office/drawing/2014/main" val="960405137"/>
                  </a:ext>
                </a:extLst>
              </a:tr>
              <a:tr h="370840">
                <a:tc>
                  <a:txBody>
                    <a:bodyPr/>
                    <a:lstStyle/>
                    <a:p>
                      <a:r>
                        <a:rPr lang="uk-UA" b="1" dirty="0" smtClean="0"/>
                        <a:t>3.</a:t>
                      </a:r>
                      <a:endParaRPr lang="ru-RU" b="1" dirty="0"/>
                    </a:p>
                  </a:txBody>
                  <a:tcPr/>
                </a:tc>
                <a:tc>
                  <a:txBody>
                    <a:bodyPr/>
                    <a:lstStyle/>
                    <a:p>
                      <a:r>
                        <a:rPr lang="uk-UA" dirty="0" smtClean="0"/>
                        <a:t>Хол </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dirty="0" smtClean="0"/>
                        <a:t>60 м²</a:t>
                      </a:r>
                      <a:endParaRPr lang="ru-RU" dirty="0" smtClean="0"/>
                    </a:p>
                  </a:txBody>
                  <a:tcPr/>
                </a:tc>
                <a:tc>
                  <a:txBody>
                    <a:bodyPr/>
                    <a:lstStyle/>
                    <a:p>
                      <a:r>
                        <a:rPr lang="uk-UA" b="1" dirty="0" smtClean="0"/>
                        <a:t>15.</a:t>
                      </a:r>
                      <a:endParaRPr lang="ru-RU" b="1" dirty="0"/>
                    </a:p>
                  </a:txBody>
                  <a:tcPr/>
                </a:tc>
                <a:tc>
                  <a:txBody>
                    <a:bodyPr/>
                    <a:lstStyle/>
                    <a:p>
                      <a:r>
                        <a:rPr lang="uk-UA" dirty="0" smtClean="0"/>
                        <a:t>Мала операційна</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dirty="0" smtClean="0"/>
                        <a:t>13 м²</a:t>
                      </a:r>
                      <a:endParaRPr lang="ru-RU" dirty="0" smtClean="0"/>
                    </a:p>
                  </a:txBody>
                  <a:tcPr/>
                </a:tc>
                <a:extLst>
                  <a:ext uri="{0D108BD9-81ED-4DB2-BD59-A6C34878D82A}">
                    <a16:rowId xmlns="" xmlns:a16="http://schemas.microsoft.com/office/drawing/2014/main" val="2430186773"/>
                  </a:ext>
                </a:extLst>
              </a:tr>
              <a:tr h="370840">
                <a:tc>
                  <a:txBody>
                    <a:bodyPr/>
                    <a:lstStyle/>
                    <a:p>
                      <a:r>
                        <a:rPr lang="uk-UA" b="1" dirty="0" smtClean="0"/>
                        <a:t>4.</a:t>
                      </a:r>
                      <a:endParaRPr lang="ru-RU" b="1" dirty="0"/>
                    </a:p>
                  </a:txBody>
                  <a:tcPr/>
                </a:tc>
                <a:tc>
                  <a:txBody>
                    <a:bodyPr/>
                    <a:lstStyle/>
                    <a:p>
                      <a:r>
                        <a:rPr lang="uk-UA" dirty="0" smtClean="0"/>
                        <a:t>Реєстратура </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dirty="0" smtClean="0"/>
                        <a:t>9 м²</a:t>
                      </a:r>
                      <a:endParaRPr lang="ru-RU" dirty="0" smtClean="0"/>
                    </a:p>
                  </a:txBody>
                  <a:tcPr/>
                </a:tc>
                <a:tc>
                  <a:txBody>
                    <a:bodyPr/>
                    <a:lstStyle/>
                    <a:p>
                      <a:r>
                        <a:rPr lang="uk-UA" b="1" dirty="0" smtClean="0"/>
                        <a:t>16.</a:t>
                      </a:r>
                      <a:endParaRPr lang="ru-RU" b="1" dirty="0"/>
                    </a:p>
                  </a:txBody>
                  <a:tcPr/>
                </a:tc>
                <a:tc>
                  <a:txBody>
                    <a:bodyPr/>
                    <a:lstStyle/>
                    <a:p>
                      <a:r>
                        <a:rPr lang="uk-UA" dirty="0" smtClean="0"/>
                        <a:t>Палатна зона</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dirty="0" smtClean="0"/>
                        <a:t>20 м²</a:t>
                      </a:r>
                      <a:endParaRPr lang="ru-RU" dirty="0" smtClean="0"/>
                    </a:p>
                  </a:txBody>
                  <a:tcPr/>
                </a:tc>
                <a:extLst>
                  <a:ext uri="{0D108BD9-81ED-4DB2-BD59-A6C34878D82A}">
                    <a16:rowId xmlns="" xmlns:a16="http://schemas.microsoft.com/office/drawing/2014/main" val="3009714567"/>
                  </a:ext>
                </a:extLst>
              </a:tr>
              <a:tr h="370840">
                <a:tc>
                  <a:txBody>
                    <a:bodyPr/>
                    <a:lstStyle/>
                    <a:p>
                      <a:r>
                        <a:rPr lang="uk-UA" b="1" dirty="0" smtClean="0"/>
                        <a:t>5.</a:t>
                      </a:r>
                      <a:endParaRPr lang="ru-RU" b="1" dirty="0"/>
                    </a:p>
                  </a:txBody>
                  <a:tcPr/>
                </a:tc>
                <a:tc>
                  <a:txBody>
                    <a:bodyPr/>
                    <a:lstStyle/>
                    <a:p>
                      <a:r>
                        <a:rPr lang="uk-UA" dirty="0" smtClean="0"/>
                        <a:t>Черговий лікар</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dirty="0" smtClean="0"/>
                        <a:t>8 м²</a:t>
                      </a:r>
                      <a:endParaRPr lang="ru-RU" dirty="0" smtClean="0"/>
                    </a:p>
                  </a:txBody>
                  <a:tcPr/>
                </a:tc>
                <a:tc>
                  <a:txBody>
                    <a:bodyPr/>
                    <a:lstStyle/>
                    <a:p>
                      <a:r>
                        <a:rPr lang="uk-UA" b="1" dirty="0" smtClean="0"/>
                        <a:t>17.</a:t>
                      </a:r>
                      <a:endParaRPr lang="ru-RU" b="1" dirty="0"/>
                    </a:p>
                  </a:txBody>
                  <a:tcPr/>
                </a:tc>
                <a:tc>
                  <a:txBody>
                    <a:bodyPr/>
                    <a:lstStyle/>
                    <a:p>
                      <a:r>
                        <a:rPr lang="uk-UA" dirty="0" smtClean="0"/>
                        <a:t>Палата ізольована</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dirty="0" smtClean="0"/>
                        <a:t>9 м²</a:t>
                      </a:r>
                      <a:endParaRPr lang="ru-RU" dirty="0" smtClean="0"/>
                    </a:p>
                  </a:txBody>
                  <a:tcPr/>
                </a:tc>
                <a:extLst>
                  <a:ext uri="{0D108BD9-81ED-4DB2-BD59-A6C34878D82A}">
                    <a16:rowId xmlns="" xmlns:a16="http://schemas.microsoft.com/office/drawing/2014/main" val="913349681"/>
                  </a:ext>
                </a:extLst>
              </a:tr>
              <a:tr h="370840">
                <a:tc>
                  <a:txBody>
                    <a:bodyPr/>
                    <a:lstStyle/>
                    <a:p>
                      <a:r>
                        <a:rPr lang="uk-UA" b="1" dirty="0" smtClean="0"/>
                        <a:t>6.</a:t>
                      </a:r>
                      <a:endParaRPr lang="ru-RU" b="1" dirty="0"/>
                    </a:p>
                  </a:txBody>
                  <a:tcPr/>
                </a:tc>
                <a:tc>
                  <a:txBody>
                    <a:bodyPr/>
                    <a:lstStyle/>
                    <a:p>
                      <a:r>
                        <a:rPr lang="uk-UA" dirty="0" smtClean="0"/>
                        <a:t>Оглядова</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dirty="0" smtClean="0"/>
                        <a:t>9 м²</a:t>
                      </a:r>
                      <a:endParaRPr lang="ru-RU" dirty="0" smtClean="0"/>
                    </a:p>
                  </a:txBody>
                  <a:tcPr/>
                </a:tc>
                <a:tc>
                  <a:txBody>
                    <a:bodyPr/>
                    <a:lstStyle/>
                    <a:p>
                      <a:r>
                        <a:rPr lang="uk-UA" b="1" dirty="0" smtClean="0"/>
                        <a:t>18.</a:t>
                      </a:r>
                      <a:endParaRPr lang="ru-RU" b="1" dirty="0"/>
                    </a:p>
                  </a:txBody>
                  <a:tcPr/>
                </a:tc>
                <a:tc>
                  <a:txBody>
                    <a:bodyPr/>
                    <a:lstStyle/>
                    <a:p>
                      <a:r>
                        <a:rPr lang="uk-UA" dirty="0" smtClean="0"/>
                        <a:t>Медсестринський</a:t>
                      </a:r>
                      <a:r>
                        <a:rPr lang="uk-UA" baseline="0" dirty="0" smtClean="0"/>
                        <a:t> пост</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dirty="0" smtClean="0"/>
                        <a:t>8 м²</a:t>
                      </a:r>
                      <a:endParaRPr lang="ru-RU" dirty="0" smtClean="0"/>
                    </a:p>
                  </a:txBody>
                  <a:tcPr/>
                </a:tc>
                <a:extLst>
                  <a:ext uri="{0D108BD9-81ED-4DB2-BD59-A6C34878D82A}">
                    <a16:rowId xmlns="" xmlns:a16="http://schemas.microsoft.com/office/drawing/2014/main" val="2926775948"/>
                  </a:ext>
                </a:extLst>
              </a:tr>
              <a:tr h="370840">
                <a:tc>
                  <a:txBody>
                    <a:bodyPr/>
                    <a:lstStyle/>
                    <a:p>
                      <a:r>
                        <a:rPr lang="uk-UA" b="1" dirty="0" smtClean="0"/>
                        <a:t>7.</a:t>
                      </a:r>
                      <a:endParaRPr lang="ru-RU" b="1" dirty="0"/>
                    </a:p>
                  </a:txBody>
                  <a:tcPr/>
                </a:tc>
                <a:tc>
                  <a:txBody>
                    <a:bodyPr/>
                    <a:lstStyle/>
                    <a:p>
                      <a:r>
                        <a:rPr lang="uk-UA" dirty="0" smtClean="0"/>
                        <a:t>Роздягальня, ванна</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dirty="0" smtClean="0"/>
                        <a:t>12 м²</a:t>
                      </a:r>
                      <a:endParaRPr lang="ru-RU" dirty="0" smtClean="0"/>
                    </a:p>
                  </a:txBody>
                  <a:tcPr/>
                </a:tc>
                <a:tc>
                  <a:txBody>
                    <a:bodyPr/>
                    <a:lstStyle/>
                    <a:p>
                      <a:r>
                        <a:rPr lang="uk-UA" b="1" dirty="0" smtClean="0"/>
                        <a:t>19.</a:t>
                      </a:r>
                      <a:endParaRPr lang="ru-RU" b="1" dirty="0"/>
                    </a:p>
                  </a:txBody>
                  <a:tcPr/>
                </a:tc>
                <a:tc>
                  <a:txBody>
                    <a:bodyPr/>
                    <a:lstStyle/>
                    <a:p>
                      <a:r>
                        <a:rPr lang="uk-UA" dirty="0" smtClean="0"/>
                        <a:t>Реанімаційна зала</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dirty="0" smtClean="0"/>
                        <a:t>20 м²</a:t>
                      </a:r>
                      <a:endParaRPr lang="ru-RU" dirty="0" smtClean="0"/>
                    </a:p>
                  </a:txBody>
                  <a:tcPr/>
                </a:tc>
                <a:extLst>
                  <a:ext uri="{0D108BD9-81ED-4DB2-BD59-A6C34878D82A}">
                    <a16:rowId xmlns="" xmlns:a16="http://schemas.microsoft.com/office/drawing/2014/main" val="2225664164"/>
                  </a:ext>
                </a:extLst>
              </a:tr>
              <a:tr h="370840">
                <a:tc>
                  <a:txBody>
                    <a:bodyPr/>
                    <a:lstStyle/>
                    <a:p>
                      <a:r>
                        <a:rPr lang="uk-UA" b="1" dirty="0" smtClean="0"/>
                        <a:t>8.</a:t>
                      </a:r>
                      <a:endParaRPr lang="ru-RU" b="1" dirty="0"/>
                    </a:p>
                  </a:txBody>
                  <a:tcPr/>
                </a:tc>
                <a:tc>
                  <a:txBody>
                    <a:bodyPr/>
                    <a:lstStyle/>
                    <a:p>
                      <a:r>
                        <a:rPr lang="uk-UA" dirty="0" smtClean="0"/>
                        <a:t>Лабораторія</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dirty="0" smtClean="0"/>
                        <a:t>12 м²</a:t>
                      </a:r>
                      <a:endParaRPr lang="ru-RU" dirty="0" smtClean="0"/>
                    </a:p>
                  </a:txBody>
                  <a:tcPr/>
                </a:tc>
                <a:tc>
                  <a:txBody>
                    <a:bodyPr/>
                    <a:lstStyle/>
                    <a:p>
                      <a:r>
                        <a:rPr lang="uk-UA" b="1" dirty="0" smtClean="0"/>
                        <a:t>20.</a:t>
                      </a:r>
                      <a:endParaRPr lang="ru-RU" b="1" dirty="0"/>
                    </a:p>
                  </a:txBody>
                  <a:tcPr/>
                </a:tc>
                <a:tc>
                  <a:txBody>
                    <a:bodyPr/>
                    <a:lstStyle/>
                    <a:p>
                      <a:r>
                        <a:rPr lang="uk-UA" dirty="0" smtClean="0"/>
                        <a:t>Туалети</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dirty="0" smtClean="0"/>
                        <a:t>6 м²</a:t>
                      </a:r>
                      <a:endParaRPr lang="ru-RU" dirty="0" smtClean="0"/>
                    </a:p>
                  </a:txBody>
                  <a:tcPr/>
                </a:tc>
                <a:extLst>
                  <a:ext uri="{0D108BD9-81ED-4DB2-BD59-A6C34878D82A}">
                    <a16:rowId xmlns="" xmlns:a16="http://schemas.microsoft.com/office/drawing/2014/main" val="2453275079"/>
                  </a:ext>
                </a:extLst>
              </a:tr>
              <a:tr h="370840">
                <a:tc>
                  <a:txBody>
                    <a:bodyPr/>
                    <a:lstStyle/>
                    <a:p>
                      <a:r>
                        <a:rPr lang="uk-UA" b="1" dirty="0" smtClean="0"/>
                        <a:t>9.</a:t>
                      </a:r>
                      <a:endParaRPr lang="ru-RU" b="1" dirty="0"/>
                    </a:p>
                  </a:txBody>
                  <a:tcPr/>
                </a:tc>
                <a:tc>
                  <a:txBody>
                    <a:bodyPr/>
                    <a:lstStyle/>
                    <a:p>
                      <a:r>
                        <a:rPr lang="uk-UA" dirty="0" smtClean="0"/>
                        <a:t>Лабораторія біохімічна</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dirty="0" smtClean="0"/>
                        <a:t>17 м²</a:t>
                      </a:r>
                      <a:endParaRPr lang="ru-RU" dirty="0" smtClean="0"/>
                    </a:p>
                  </a:txBody>
                  <a:tcPr/>
                </a:tc>
                <a:tc>
                  <a:txBody>
                    <a:bodyPr/>
                    <a:lstStyle/>
                    <a:p>
                      <a:r>
                        <a:rPr lang="uk-UA" b="1" dirty="0" smtClean="0"/>
                        <a:t>21.</a:t>
                      </a:r>
                      <a:endParaRPr lang="ru-RU" b="1" dirty="0"/>
                    </a:p>
                  </a:txBody>
                  <a:tcPr/>
                </a:tc>
                <a:tc>
                  <a:txBody>
                    <a:bodyPr/>
                    <a:lstStyle/>
                    <a:p>
                      <a:r>
                        <a:rPr lang="uk-UA" dirty="0" smtClean="0"/>
                        <a:t>Зал очікування</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dirty="0" smtClean="0"/>
                        <a:t>12 м²</a:t>
                      </a:r>
                      <a:endParaRPr lang="ru-RU" dirty="0" smtClean="0"/>
                    </a:p>
                  </a:txBody>
                  <a:tcPr/>
                </a:tc>
                <a:extLst>
                  <a:ext uri="{0D108BD9-81ED-4DB2-BD59-A6C34878D82A}">
                    <a16:rowId xmlns="" xmlns:a16="http://schemas.microsoft.com/office/drawing/2014/main" val="1629314059"/>
                  </a:ext>
                </a:extLst>
              </a:tr>
              <a:tr h="370840">
                <a:tc>
                  <a:txBody>
                    <a:bodyPr/>
                    <a:lstStyle/>
                    <a:p>
                      <a:r>
                        <a:rPr lang="uk-UA" b="1" dirty="0" smtClean="0"/>
                        <a:t>10</a:t>
                      </a:r>
                      <a:endParaRPr lang="ru-RU" b="1" dirty="0"/>
                    </a:p>
                  </a:txBody>
                  <a:tcPr/>
                </a:tc>
                <a:tc>
                  <a:txBody>
                    <a:bodyPr/>
                    <a:lstStyle/>
                    <a:p>
                      <a:r>
                        <a:rPr lang="uk-UA" dirty="0" smtClean="0"/>
                        <a:t>Туалети</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dirty="0" smtClean="0"/>
                        <a:t>5 м²</a:t>
                      </a:r>
                      <a:endParaRPr lang="ru-RU" dirty="0" smtClean="0"/>
                    </a:p>
                  </a:txBody>
                  <a:tcPr/>
                </a:tc>
                <a:tc>
                  <a:txBody>
                    <a:bodyPr/>
                    <a:lstStyle/>
                    <a:p>
                      <a:r>
                        <a:rPr lang="uk-UA" b="1" dirty="0" smtClean="0"/>
                        <a:t>22.</a:t>
                      </a:r>
                      <a:endParaRPr lang="ru-RU" b="1" dirty="0"/>
                    </a:p>
                  </a:txBody>
                  <a:tcPr/>
                </a:tc>
                <a:tc>
                  <a:txBody>
                    <a:bodyPr/>
                    <a:lstStyle/>
                    <a:p>
                      <a:r>
                        <a:rPr lang="uk-UA" dirty="0" smtClean="0"/>
                        <a:t>Зал очікування</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dirty="0" smtClean="0"/>
                        <a:t>21 м²</a:t>
                      </a:r>
                      <a:endParaRPr lang="ru-RU" dirty="0" smtClean="0"/>
                    </a:p>
                  </a:txBody>
                  <a:tcPr/>
                </a:tc>
                <a:extLst>
                  <a:ext uri="{0D108BD9-81ED-4DB2-BD59-A6C34878D82A}">
                    <a16:rowId xmlns="" xmlns:a16="http://schemas.microsoft.com/office/drawing/2014/main" val="2965455649"/>
                  </a:ext>
                </a:extLst>
              </a:tr>
              <a:tr h="370840">
                <a:tc>
                  <a:txBody>
                    <a:bodyPr/>
                    <a:lstStyle/>
                    <a:p>
                      <a:r>
                        <a:rPr lang="uk-UA" b="1" dirty="0" smtClean="0"/>
                        <a:t>11</a:t>
                      </a:r>
                      <a:endParaRPr lang="ru-RU" b="1" dirty="0"/>
                    </a:p>
                  </a:txBody>
                  <a:tcPr/>
                </a:tc>
                <a:tc>
                  <a:txBody>
                    <a:bodyPr/>
                    <a:lstStyle/>
                    <a:p>
                      <a:r>
                        <a:rPr lang="uk-UA" dirty="0" smtClean="0"/>
                        <a:t>Технічне приміщення МРТ</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dirty="0" smtClean="0"/>
                        <a:t>9 м²</a:t>
                      </a:r>
                      <a:endParaRPr lang="ru-RU" dirty="0" smtClean="0"/>
                    </a:p>
                  </a:txBody>
                  <a:tcPr/>
                </a:tc>
                <a:tc>
                  <a:txBody>
                    <a:bodyPr/>
                    <a:lstStyle/>
                    <a:p>
                      <a:r>
                        <a:rPr lang="uk-UA" b="1" dirty="0" smtClean="0"/>
                        <a:t>23.</a:t>
                      </a:r>
                      <a:endParaRPr lang="ru-RU" b="1" dirty="0"/>
                    </a:p>
                  </a:txBody>
                  <a:tcPr/>
                </a:tc>
                <a:tc>
                  <a:txBody>
                    <a:bodyPr/>
                    <a:lstStyle/>
                    <a:p>
                      <a:r>
                        <a:rPr lang="uk-UA" dirty="0" smtClean="0"/>
                        <a:t>Реєстратура</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dirty="0" smtClean="0"/>
                        <a:t>20 м²</a:t>
                      </a:r>
                      <a:endParaRPr lang="ru-RU" dirty="0" smtClean="0"/>
                    </a:p>
                  </a:txBody>
                  <a:tcPr/>
                </a:tc>
                <a:extLst>
                  <a:ext uri="{0D108BD9-81ED-4DB2-BD59-A6C34878D82A}">
                    <a16:rowId xmlns="" xmlns:a16="http://schemas.microsoft.com/office/drawing/2014/main" val="3029945835"/>
                  </a:ext>
                </a:extLst>
              </a:tr>
              <a:tr h="370840">
                <a:tc>
                  <a:txBody>
                    <a:bodyPr/>
                    <a:lstStyle/>
                    <a:p>
                      <a:r>
                        <a:rPr lang="uk-UA" b="1" dirty="0" smtClean="0"/>
                        <a:t>12</a:t>
                      </a:r>
                      <a:endParaRPr lang="ru-RU" b="1" dirty="0"/>
                    </a:p>
                  </a:txBody>
                  <a:tcPr/>
                </a:tc>
                <a:tc>
                  <a:txBody>
                    <a:bodyPr/>
                    <a:lstStyle/>
                    <a:p>
                      <a:r>
                        <a:rPr lang="uk-UA" dirty="0" smtClean="0"/>
                        <a:t>Пультова МРТ</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dirty="0" smtClean="0"/>
                        <a:t>9 м²</a:t>
                      </a:r>
                      <a:endParaRPr lang="ru-RU" dirty="0" smtClean="0"/>
                    </a:p>
                  </a:txBody>
                  <a:tcPr/>
                </a:tc>
                <a:tc>
                  <a:txBody>
                    <a:bodyPr/>
                    <a:lstStyle/>
                    <a:p>
                      <a:r>
                        <a:rPr lang="uk-UA" b="1" dirty="0" smtClean="0"/>
                        <a:t>24.</a:t>
                      </a:r>
                      <a:endParaRPr lang="ru-RU" b="1" dirty="0"/>
                    </a:p>
                  </a:txBody>
                  <a:tcPr/>
                </a:tc>
                <a:tc>
                  <a:txBody>
                    <a:bodyPr/>
                    <a:lstStyle/>
                    <a:p>
                      <a:r>
                        <a:rPr lang="uk-UA" dirty="0" smtClean="0"/>
                        <a:t>Зона сортування</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dirty="0" smtClean="0"/>
                        <a:t>15 м²</a:t>
                      </a:r>
                      <a:endParaRPr lang="ru-RU" dirty="0" smtClean="0"/>
                    </a:p>
                  </a:txBody>
                  <a:tcPr/>
                </a:tc>
                <a:extLst>
                  <a:ext uri="{0D108BD9-81ED-4DB2-BD59-A6C34878D82A}">
                    <a16:rowId xmlns="" xmlns:a16="http://schemas.microsoft.com/office/drawing/2014/main" val="2431715272"/>
                  </a:ext>
                </a:extLst>
              </a:tr>
            </a:tbl>
          </a:graphicData>
        </a:graphic>
      </p:graphicFrame>
    </p:spTree>
    <p:extLst>
      <p:ext uri="{BB962C8B-B14F-4D97-AF65-F5344CB8AC3E}">
        <p14:creationId xmlns="" xmlns:p14="http://schemas.microsoft.com/office/powerpoint/2010/main" val="88897996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Объект 3"/>
          <p:cNvGraphicFramePr>
            <a:graphicFrameLocks/>
          </p:cNvGraphicFramePr>
          <p:nvPr>
            <p:extLst/>
          </p:nvPr>
        </p:nvGraphicFramePr>
        <p:xfrm>
          <a:off x="1357745" y="762000"/>
          <a:ext cx="9601200" cy="4719320"/>
        </p:xfrm>
        <a:graphic>
          <a:graphicData uri="http://schemas.openxmlformats.org/drawingml/2006/table">
            <a:tbl>
              <a:tblPr firstRow="1" bandRow="1">
                <a:tableStyleId>{5C22544A-7EE6-4342-B048-85BDC9FD1C3A}</a:tableStyleId>
              </a:tblPr>
              <a:tblGrid>
                <a:gridCol w="471055">
                  <a:extLst>
                    <a:ext uri="{9D8B030D-6E8A-4147-A177-3AD203B41FA5}">
                      <a16:colId xmlns="" xmlns:a16="http://schemas.microsoft.com/office/drawing/2014/main" val="3623732210"/>
                    </a:ext>
                  </a:extLst>
                </a:gridCol>
                <a:gridCol w="3463636">
                  <a:extLst>
                    <a:ext uri="{9D8B030D-6E8A-4147-A177-3AD203B41FA5}">
                      <a16:colId xmlns="" xmlns:a16="http://schemas.microsoft.com/office/drawing/2014/main" val="885925673"/>
                    </a:ext>
                  </a:extLst>
                </a:gridCol>
                <a:gridCol w="886691">
                  <a:extLst>
                    <a:ext uri="{9D8B030D-6E8A-4147-A177-3AD203B41FA5}">
                      <a16:colId xmlns="" xmlns:a16="http://schemas.microsoft.com/office/drawing/2014/main" val="2040004443"/>
                    </a:ext>
                  </a:extLst>
                </a:gridCol>
                <a:gridCol w="540327">
                  <a:extLst>
                    <a:ext uri="{9D8B030D-6E8A-4147-A177-3AD203B41FA5}">
                      <a16:colId xmlns="" xmlns:a16="http://schemas.microsoft.com/office/drawing/2014/main" val="2658425739"/>
                    </a:ext>
                  </a:extLst>
                </a:gridCol>
                <a:gridCol w="3228109">
                  <a:extLst>
                    <a:ext uri="{9D8B030D-6E8A-4147-A177-3AD203B41FA5}">
                      <a16:colId xmlns="" xmlns:a16="http://schemas.microsoft.com/office/drawing/2014/main" val="3816869598"/>
                    </a:ext>
                  </a:extLst>
                </a:gridCol>
                <a:gridCol w="1011382">
                  <a:extLst>
                    <a:ext uri="{9D8B030D-6E8A-4147-A177-3AD203B41FA5}">
                      <a16:colId xmlns="" xmlns:a16="http://schemas.microsoft.com/office/drawing/2014/main" val="4243824054"/>
                    </a:ext>
                  </a:extLst>
                </a:gridCol>
              </a:tblGrid>
              <a:tr h="370840">
                <a:tc>
                  <a:txBody>
                    <a:bodyPr/>
                    <a:lstStyle/>
                    <a:p>
                      <a:r>
                        <a:rPr lang="uk-UA" dirty="0" smtClean="0"/>
                        <a:t>№</a:t>
                      </a:r>
                      <a:endParaRPr lang="ru-RU" dirty="0"/>
                    </a:p>
                  </a:txBody>
                  <a:tcPr/>
                </a:tc>
                <a:tc>
                  <a:txBody>
                    <a:bodyPr/>
                    <a:lstStyle/>
                    <a:p>
                      <a:r>
                        <a:rPr lang="uk-UA" dirty="0" smtClean="0"/>
                        <a:t>Найменування</a:t>
                      </a:r>
                      <a:endParaRPr lang="ru-RU" dirty="0"/>
                    </a:p>
                  </a:txBody>
                  <a:tcPr/>
                </a:tc>
                <a:tc>
                  <a:txBody>
                    <a:bodyPr/>
                    <a:lstStyle/>
                    <a:p>
                      <a:r>
                        <a:rPr lang="uk-UA" sz="1600" dirty="0" smtClean="0"/>
                        <a:t>площа</a:t>
                      </a:r>
                      <a:endParaRPr lang="ru-RU" sz="1600" dirty="0"/>
                    </a:p>
                  </a:txBody>
                  <a:tcPr/>
                </a:tc>
                <a:tc>
                  <a:txBody>
                    <a:bodyPr/>
                    <a:lstStyle/>
                    <a:p>
                      <a:r>
                        <a:rPr lang="uk-UA" dirty="0" smtClean="0"/>
                        <a:t>№</a:t>
                      </a:r>
                      <a:endParaRPr lang="ru-RU" dirty="0"/>
                    </a:p>
                  </a:txBody>
                  <a:tcPr/>
                </a:tc>
                <a:tc>
                  <a:txBody>
                    <a:bodyPr/>
                    <a:lstStyle/>
                    <a:p>
                      <a:r>
                        <a:rPr lang="uk-UA" dirty="0" smtClean="0"/>
                        <a:t>Найменування </a:t>
                      </a:r>
                      <a:endParaRPr lang="ru-RU" dirty="0"/>
                    </a:p>
                  </a:txBody>
                  <a:tcPr/>
                </a:tc>
                <a:tc>
                  <a:txBody>
                    <a:bodyPr/>
                    <a:lstStyle/>
                    <a:p>
                      <a:r>
                        <a:rPr lang="uk-UA" sz="1600" dirty="0" smtClean="0"/>
                        <a:t>площа</a:t>
                      </a:r>
                      <a:endParaRPr lang="ru-RU" sz="1600" dirty="0"/>
                    </a:p>
                  </a:txBody>
                  <a:tcPr/>
                </a:tc>
                <a:extLst>
                  <a:ext uri="{0D108BD9-81ED-4DB2-BD59-A6C34878D82A}">
                    <a16:rowId xmlns="" xmlns:a16="http://schemas.microsoft.com/office/drawing/2014/main" val="1304548956"/>
                  </a:ext>
                </a:extLst>
              </a:tr>
              <a:tr h="370840">
                <a:tc>
                  <a:txBody>
                    <a:bodyPr/>
                    <a:lstStyle/>
                    <a:p>
                      <a:r>
                        <a:rPr lang="uk-UA" b="1" dirty="0" smtClean="0"/>
                        <a:t>25</a:t>
                      </a:r>
                      <a:endParaRPr lang="ru-RU" b="1" dirty="0"/>
                    </a:p>
                  </a:txBody>
                  <a:tcPr/>
                </a:tc>
                <a:tc>
                  <a:txBody>
                    <a:bodyPr/>
                    <a:lstStyle/>
                    <a:p>
                      <a:r>
                        <a:rPr lang="uk-UA" dirty="0" smtClean="0"/>
                        <a:t>Старший фельдшер</a:t>
                      </a:r>
                      <a:endParaRPr lang="ru-RU" dirty="0"/>
                    </a:p>
                  </a:txBody>
                  <a:tcPr/>
                </a:tc>
                <a:tc>
                  <a:txBody>
                    <a:bodyPr/>
                    <a:lstStyle/>
                    <a:p>
                      <a:r>
                        <a:rPr lang="uk-UA" dirty="0" smtClean="0"/>
                        <a:t>11 м²</a:t>
                      </a:r>
                      <a:endParaRPr lang="ru-RU" dirty="0"/>
                    </a:p>
                  </a:txBody>
                  <a:tcPr/>
                </a:tc>
                <a:tc>
                  <a:txBody>
                    <a:bodyPr/>
                    <a:lstStyle/>
                    <a:p>
                      <a:r>
                        <a:rPr lang="uk-UA" b="1" dirty="0" smtClean="0"/>
                        <a:t>38</a:t>
                      </a:r>
                      <a:endParaRPr lang="ru-RU" b="1" dirty="0"/>
                    </a:p>
                  </a:txBody>
                  <a:tcPr/>
                </a:tc>
                <a:tc>
                  <a:txBody>
                    <a:bodyPr/>
                    <a:lstStyle/>
                    <a:p>
                      <a:r>
                        <a:rPr lang="uk-UA" dirty="0" smtClean="0"/>
                        <a:t>Кабінет лікаря</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dirty="0" smtClean="0"/>
                        <a:t>15 м²</a:t>
                      </a:r>
                      <a:endParaRPr lang="ru-RU" dirty="0" smtClean="0"/>
                    </a:p>
                  </a:txBody>
                  <a:tcPr/>
                </a:tc>
                <a:extLst>
                  <a:ext uri="{0D108BD9-81ED-4DB2-BD59-A6C34878D82A}">
                    <a16:rowId xmlns="" xmlns:a16="http://schemas.microsoft.com/office/drawing/2014/main" val="3129219993"/>
                  </a:ext>
                </a:extLst>
              </a:tr>
              <a:tr h="370840">
                <a:tc>
                  <a:txBody>
                    <a:bodyPr/>
                    <a:lstStyle/>
                    <a:p>
                      <a:r>
                        <a:rPr lang="uk-UA" b="1" dirty="0" smtClean="0"/>
                        <a:t>26</a:t>
                      </a:r>
                      <a:endParaRPr lang="ru-RU" b="1" dirty="0"/>
                    </a:p>
                  </a:txBody>
                  <a:tcPr/>
                </a:tc>
                <a:tc>
                  <a:txBody>
                    <a:bodyPr/>
                    <a:lstStyle/>
                    <a:p>
                      <a:r>
                        <a:rPr lang="uk-UA" dirty="0" smtClean="0"/>
                        <a:t>Зав. відділенням</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dirty="0" smtClean="0"/>
                        <a:t>9 м²</a:t>
                      </a:r>
                      <a:endParaRPr lang="ru-RU" dirty="0" smtClean="0"/>
                    </a:p>
                  </a:txBody>
                  <a:tcPr/>
                </a:tc>
                <a:tc>
                  <a:txBody>
                    <a:bodyPr/>
                    <a:lstStyle/>
                    <a:p>
                      <a:r>
                        <a:rPr lang="uk-UA" b="1" dirty="0" smtClean="0"/>
                        <a:t>39</a:t>
                      </a:r>
                      <a:endParaRPr lang="ru-RU" b="1" dirty="0"/>
                    </a:p>
                  </a:txBody>
                  <a:tcPr/>
                </a:tc>
                <a:tc>
                  <a:txBody>
                    <a:bodyPr/>
                    <a:lstStyle/>
                    <a:p>
                      <a:r>
                        <a:rPr lang="uk-UA" dirty="0" smtClean="0"/>
                        <a:t>ЕКТ</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dirty="0" smtClean="0"/>
                        <a:t>15 м²</a:t>
                      </a:r>
                      <a:endParaRPr lang="ru-RU" dirty="0" smtClean="0"/>
                    </a:p>
                  </a:txBody>
                  <a:tcPr/>
                </a:tc>
                <a:extLst>
                  <a:ext uri="{0D108BD9-81ED-4DB2-BD59-A6C34878D82A}">
                    <a16:rowId xmlns="" xmlns:a16="http://schemas.microsoft.com/office/drawing/2014/main" val="960405137"/>
                  </a:ext>
                </a:extLst>
              </a:tr>
              <a:tr h="370840">
                <a:tc>
                  <a:txBody>
                    <a:bodyPr/>
                    <a:lstStyle/>
                    <a:p>
                      <a:r>
                        <a:rPr lang="uk-UA" b="1" dirty="0" smtClean="0"/>
                        <a:t>27</a:t>
                      </a:r>
                      <a:endParaRPr lang="ru-RU" b="1" dirty="0"/>
                    </a:p>
                  </a:txBody>
                  <a:tcPr/>
                </a:tc>
                <a:tc>
                  <a:txBody>
                    <a:bodyPr/>
                    <a:lstStyle/>
                    <a:p>
                      <a:r>
                        <a:rPr lang="uk-UA" dirty="0" smtClean="0"/>
                        <a:t>Туалети</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dirty="0" smtClean="0"/>
                        <a:t>5 м²</a:t>
                      </a:r>
                      <a:endParaRPr lang="ru-RU" dirty="0" smtClean="0"/>
                    </a:p>
                  </a:txBody>
                  <a:tcPr/>
                </a:tc>
                <a:tc>
                  <a:txBody>
                    <a:bodyPr/>
                    <a:lstStyle/>
                    <a:p>
                      <a:r>
                        <a:rPr lang="uk-UA" b="1" dirty="0" smtClean="0"/>
                        <a:t>40</a:t>
                      </a:r>
                      <a:endParaRPr lang="ru-RU" b="1" dirty="0"/>
                    </a:p>
                  </a:txBody>
                  <a:tcPr/>
                </a:tc>
                <a:tc>
                  <a:txBody>
                    <a:bodyPr/>
                    <a:lstStyle/>
                    <a:p>
                      <a:r>
                        <a:rPr lang="uk-UA" dirty="0" smtClean="0"/>
                        <a:t>УЗД</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dirty="0" smtClean="0"/>
                        <a:t>12 м²</a:t>
                      </a:r>
                      <a:endParaRPr lang="ru-RU" dirty="0" smtClean="0"/>
                    </a:p>
                  </a:txBody>
                  <a:tcPr/>
                </a:tc>
                <a:extLst>
                  <a:ext uri="{0D108BD9-81ED-4DB2-BD59-A6C34878D82A}">
                    <a16:rowId xmlns="" xmlns:a16="http://schemas.microsoft.com/office/drawing/2014/main" val="2430186773"/>
                  </a:ext>
                </a:extLst>
              </a:tr>
              <a:tr h="370840">
                <a:tc>
                  <a:txBody>
                    <a:bodyPr/>
                    <a:lstStyle/>
                    <a:p>
                      <a:r>
                        <a:rPr lang="uk-UA" b="1" dirty="0" smtClean="0"/>
                        <a:t>28</a:t>
                      </a:r>
                      <a:endParaRPr lang="ru-RU" b="1" dirty="0"/>
                    </a:p>
                  </a:txBody>
                  <a:tcPr/>
                </a:tc>
                <a:tc>
                  <a:txBody>
                    <a:bodyPr/>
                    <a:lstStyle/>
                    <a:p>
                      <a:r>
                        <a:rPr lang="uk-UA" dirty="0" smtClean="0"/>
                        <a:t>Ендоскопія</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dirty="0" smtClean="0"/>
                        <a:t>11 м²</a:t>
                      </a:r>
                      <a:endParaRPr lang="ru-RU" dirty="0" smtClean="0"/>
                    </a:p>
                  </a:txBody>
                  <a:tcPr/>
                </a:tc>
                <a:tc>
                  <a:txBody>
                    <a:bodyPr/>
                    <a:lstStyle/>
                    <a:p>
                      <a:r>
                        <a:rPr lang="uk-UA" b="1" dirty="0" smtClean="0"/>
                        <a:t>41</a:t>
                      </a:r>
                      <a:endParaRPr lang="ru-RU" b="1" dirty="0"/>
                    </a:p>
                  </a:txBody>
                  <a:tcPr/>
                </a:tc>
                <a:tc>
                  <a:txBody>
                    <a:bodyPr/>
                    <a:lstStyle/>
                    <a:p>
                      <a:r>
                        <a:rPr lang="uk-UA" dirty="0" smtClean="0"/>
                        <a:t>КТ</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dirty="0" smtClean="0"/>
                        <a:t>30 м²</a:t>
                      </a:r>
                      <a:endParaRPr lang="ru-RU" dirty="0" smtClean="0"/>
                    </a:p>
                  </a:txBody>
                  <a:tcPr/>
                </a:tc>
                <a:extLst>
                  <a:ext uri="{0D108BD9-81ED-4DB2-BD59-A6C34878D82A}">
                    <a16:rowId xmlns="" xmlns:a16="http://schemas.microsoft.com/office/drawing/2014/main" val="3009714567"/>
                  </a:ext>
                </a:extLst>
              </a:tr>
              <a:tr h="370840">
                <a:tc>
                  <a:txBody>
                    <a:bodyPr/>
                    <a:lstStyle/>
                    <a:p>
                      <a:r>
                        <a:rPr lang="uk-UA" b="1" dirty="0" smtClean="0"/>
                        <a:t>29</a:t>
                      </a:r>
                      <a:endParaRPr lang="ru-RU" b="1" dirty="0"/>
                    </a:p>
                  </a:txBody>
                  <a:tcPr/>
                </a:tc>
                <a:tc>
                  <a:txBody>
                    <a:bodyPr/>
                    <a:lstStyle/>
                    <a:p>
                      <a:r>
                        <a:rPr lang="uk-UA" dirty="0" smtClean="0"/>
                        <a:t>Ендоскопія </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dirty="0" smtClean="0"/>
                        <a:t>11 м²</a:t>
                      </a:r>
                      <a:endParaRPr lang="ru-RU" dirty="0" smtClean="0"/>
                    </a:p>
                  </a:txBody>
                  <a:tcPr/>
                </a:tc>
                <a:tc>
                  <a:txBody>
                    <a:bodyPr/>
                    <a:lstStyle/>
                    <a:p>
                      <a:r>
                        <a:rPr lang="uk-UA" b="1" dirty="0" smtClean="0"/>
                        <a:t>42</a:t>
                      </a:r>
                      <a:endParaRPr lang="ru-RU" b="1" dirty="0"/>
                    </a:p>
                  </a:txBody>
                  <a:tcPr/>
                </a:tc>
                <a:tc>
                  <a:txBody>
                    <a:bodyPr/>
                    <a:lstStyle/>
                    <a:p>
                      <a:r>
                        <a:rPr lang="uk-UA" dirty="0" smtClean="0"/>
                        <a:t>Пультова КТ</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dirty="0" smtClean="0"/>
                        <a:t>15 м²</a:t>
                      </a:r>
                      <a:endParaRPr lang="ru-RU" dirty="0" smtClean="0"/>
                    </a:p>
                  </a:txBody>
                  <a:tcPr/>
                </a:tc>
                <a:extLst>
                  <a:ext uri="{0D108BD9-81ED-4DB2-BD59-A6C34878D82A}">
                    <a16:rowId xmlns="" xmlns:a16="http://schemas.microsoft.com/office/drawing/2014/main" val="913349681"/>
                  </a:ext>
                </a:extLst>
              </a:tr>
              <a:tr h="370840">
                <a:tc>
                  <a:txBody>
                    <a:bodyPr/>
                    <a:lstStyle/>
                    <a:p>
                      <a:r>
                        <a:rPr lang="uk-UA" b="1" dirty="0" smtClean="0"/>
                        <a:t>30</a:t>
                      </a:r>
                      <a:endParaRPr lang="ru-RU" b="1" dirty="0"/>
                    </a:p>
                  </a:txBody>
                  <a:tcPr/>
                </a:tc>
                <a:tc>
                  <a:txBody>
                    <a:bodyPr/>
                    <a:lstStyle/>
                    <a:p>
                      <a:r>
                        <a:rPr lang="uk-UA" dirty="0" smtClean="0"/>
                        <a:t>Ангіографія</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dirty="0" smtClean="0"/>
                        <a:t>20 м²</a:t>
                      </a:r>
                      <a:endParaRPr lang="ru-RU"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ru-RU" dirty="0" smtClean="0"/>
                    </a:p>
                  </a:txBody>
                  <a:tcPr/>
                </a:tc>
                <a:tc>
                  <a:txBody>
                    <a:bodyPr/>
                    <a:lstStyle/>
                    <a:p>
                      <a:r>
                        <a:rPr lang="uk-UA" b="1" dirty="0" smtClean="0"/>
                        <a:t>43</a:t>
                      </a:r>
                      <a:endParaRPr lang="ru-RU" b="1" dirty="0"/>
                    </a:p>
                  </a:txBody>
                  <a:tcPr/>
                </a:tc>
                <a:tc>
                  <a:txBody>
                    <a:bodyPr/>
                    <a:lstStyle/>
                    <a:p>
                      <a:r>
                        <a:rPr lang="uk-UA" dirty="0" smtClean="0"/>
                        <a:t>Кімната для підготовки пацієнтів</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dirty="0" smtClean="0"/>
                        <a:t>20 м²</a:t>
                      </a:r>
                      <a:endParaRPr lang="ru-RU"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ru-RU" dirty="0" smtClean="0"/>
                    </a:p>
                  </a:txBody>
                  <a:tcPr/>
                </a:tc>
                <a:extLst>
                  <a:ext uri="{0D108BD9-81ED-4DB2-BD59-A6C34878D82A}">
                    <a16:rowId xmlns="" xmlns:a16="http://schemas.microsoft.com/office/drawing/2014/main" val="2926775948"/>
                  </a:ext>
                </a:extLst>
              </a:tr>
              <a:tr h="370840">
                <a:tc>
                  <a:txBody>
                    <a:bodyPr/>
                    <a:lstStyle/>
                    <a:p>
                      <a:r>
                        <a:rPr lang="uk-UA" b="1" dirty="0" smtClean="0"/>
                        <a:t>31</a:t>
                      </a:r>
                      <a:endParaRPr lang="ru-RU" b="1" dirty="0"/>
                    </a:p>
                  </a:txBody>
                  <a:tcPr/>
                </a:tc>
                <a:tc>
                  <a:txBody>
                    <a:bodyPr/>
                    <a:lstStyle/>
                    <a:p>
                      <a:r>
                        <a:rPr lang="uk-UA" dirty="0" smtClean="0"/>
                        <a:t>Пультова ангіографа</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dirty="0" smtClean="0"/>
                        <a:t>12 м²</a:t>
                      </a:r>
                      <a:endParaRPr lang="ru-RU" dirty="0" smtClean="0"/>
                    </a:p>
                  </a:txBody>
                  <a:tcPr/>
                </a:tc>
                <a:tc>
                  <a:txBody>
                    <a:bodyPr/>
                    <a:lstStyle/>
                    <a:p>
                      <a:r>
                        <a:rPr lang="uk-UA" b="1" dirty="0" smtClean="0"/>
                        <a:t>44</a:t>
                      </a:r>
                      <a:endParaRPr lang="ru-RU" b="1" dirty="0"/>
                    </a:p>
                  </a:txBody>
                  <a:tcPr/>
                </a:tc>
                <a:tc>
                  <a:txBody>
                    <a:bodyPr/>
                    <a:lstStyle/>
                    <a:p>
                      <a:r>
                        <a:rPr lang="en-US" dirty="0" smtClean="0"/>
                        <a:t>R</a:t>
                      </a:r>
                      <a:r>
                        <a:rPr lang="uk-UA" dirty="0" smtClean="0"/>
                        <a:t> </a:t>
                      </a:r>
                      <a:r>
                        <a:rPr lang="en-US" dirty="0" smtClean="0"/>
                        <a:t>-</a:t>
                      </a:r>
                      <a:r>
                        <a:rPr lang="uk-UA" dirty="0" smtClean="0"/>
                        <a:t> апарат </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dirty="0" smtClean="0"/>
                        <a:t>30 м²</a:t>
                      </a:r>
                      <a:endParaRPr lang="ru-RU" dirty="0" smtClean="0"/>
                    </a:p>
                  </a:txBody>
                  <a:tcPr/>
                </a:tc>
                <a:extLst>
                  <a:ext uri="{0D108BD9-81ED-4DB2-BD59-A6C34878D82A}">
                    <a16:rowId xmlns="" xmlns:a16="http://schemas.microsoft.com/office/drawing/2014/main" val="2225664164"/>
                  </a:ext>
                </a:extLst>
              </a:tr>
              <a:tr h="370840">
                <a:tc>
                  <a:txBody>
                    <a:bodyPr/>
                    <a:lstStyle/>
                    <a:p>
                      <a:r>
                        <a:rPr lang="uk-UA" b="1" dirty="0" smtClean="0"/>
                        <a:t>32</a:t>
                      </a:r>
                      <a:endParaRPr lang="ru-RU" b="1" dirty="0"/>
                    </a:p>
                  </a:txBody>
                  <a:tcPr/>
                </a:tc>
                <a:tc>
                  <a:txBody>
                    <a:bodyPr/>
                    <a:lstStyle/>
                    <a:p>
                      <a:r>
                        <a:rPr lang="uk-UA" dirty="0" smtClean="0"/>
                        <a:t>Туалети</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dirty="0" smtClean="0"/>
                        <a:t>5 м²</a:t>
                      </a:r>
                      <a:endParaRPr lang="ru-RU" dirty="0" smtClean="0"/>
                    </a:p>
                  </a:txBody>
                  <a:tcPr/>
                </a:tc>
                <a:tc>
                  <a:txBody>
                    <a:bodyPr/>
                    <a:lstStyle/>
                    <a:p>
                      <a:r>
                        <a:rPr lang="uk-UA" b="1" dirty="0" smtClean="0"/>
                        <a:t>45</a:t>
                      </a:r>
                      <a:endParaRPr lang="ru-RU" b="1" dirty="0"/>
                    </a:p>
                  </a:txBody>
                  <a:tcPr/>
                </a:tc>
                <a:tc>
                  <a:txBody>
                    <a:bodyPr/>
                    <a:lstStyle/>
                    <a:p>
                      <a:r>
                        <a:rPr lang="uk-UA" dirty="0" smtClean="0"/>
                        <a:t>Комора </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dirty="0" smtClean="0"/>
                        <a:t>6 м²</a:t>
                      </a:r>
                      <a:endParaRPr lang="ru-RU" dirty="0" smtClean="0"/>
                    </a:p>
                  </a:txBody>
                  <a:tcPr/>
                </a:tc>
                <a:extLst>
                  <a:ext uri="{0D108BD9-81ED-4DB2-BD59-A6C34878D82A}">
                    <a16:rowId xmlns="" xmlns:a16="http://schemas.microsoft.com/office/drawing/2014/main" val="2453275079"/>
                  </a:ext>
                </a:extLst>
              </a:tr>
              <a:tr h="370840">
                <a:tc>
                  <a:txBody>
                    <a:bodyPr/>
                    <a:lstStyle/>
                    <a:p>
                      <a:r>
                        <a:rPr lang="uk-UA" b="1" dirty="0" smtClean="0"/>
                        <a:t>33</a:t>
                      </a:r>
                      <a:endParaRPr lang="ru-RU" b="1" dirty="0"/>
                    </a:p>
                  </a:txBody>
                  <a:tcPr/>
                </a:tc>
                <a:tc>
                  <a:txBody>
                    <a:bodyPr/>
                    <a:lstStyle/>
                    <a:p>
                      <a:r>
                        <a:rPr lang="uk-UA" dirty="0" smtClean="0"/>
                        <a:t>Ліфт</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dirty="0" smtClean="0"/>
                        <a:t>5 м²</a:t>
                      </a:r>
                      <a:endParaRPr lang="ru-RU" dirty="0" smtClean="0"/>
                    </a:p>
                  </a:txBody>
                  <a:tcPr/>
                </a:tc>
                <a:tc>
                  <a:txBody>
                    <a:bodyPr/>
                    <a:lstStyle/>
                    <a:p>
                      <a:r>
                        <a:rPr lang="uk-UA" b="1" dirty="0" smtClean="0"/>
                        <a:t>46</a:t>
                      </a:r>
                      <a:endParaRPr lang="ru-RU" b="1" dirty="0"/>
                    </a:p>
                  </a:txBody>
                  <a:tcPr/>
                </a:tc>
                <a:tc>
                  <a:txBody>
                    <a:bodyPr/>
                    <a:lstStyle/>
                    <a:p>
                      <a:r>
                        <a:rPr lang="uk-UA" dirty="0" smtClean="0"/>
                        <a:t>Комора </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dirty="0" smtClean="0"/>
                        <a:t>6 м²</a:t>
                      </a:r>
                      <a:endParaRPr lang="ru-RU" dirty="0" smtClean="0"/>
                    </a:p>
                  </a:txBody>
                  <a:tcPr/>
                </a:tc>
                <a:extLst>
                  <a:ext uri="{0D108BD9-81ED-4DB2-BD59-A6C34878D82A}">
                    <a16:rowId xmlns="" xmlns:a16="http://schemas.microsoft.com/office/drawing/2014/main" val="1629314059"/>
                  </a:ext>
                </a:extLst>
              </a:tr>
              <a:tr h="370840">
                <a:tc>
                  <a:txBody>
                    <a:bodyPr/>
                    <a:lstStyle/>
                    <a:p>
                      <a:r>
                        <a:rPr lang="uk-UA" b="1" dirty="0" smtClean="0"/>
                        <a:t>36</a:t>
                      </a:r>
                      <a:endParaRPr lang="ru-RU" b="1" dirty="0"/>
                    </a:p>
                  </a:txBody>
                  <a:tcPr/>
                </a:tc>
                <a:tc>
                  <a:txBody>
                    <a:bodyPr/>
                    <a:lstStyle/>
                    <a:p>
                      <a:r>
                        <a:rPr lang="uk-UA" dirty="0" smtClean="0"/>
                        <a:t>Гіпсовочна, перев’язочна </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dirty="0" smtClean="0"/>
                        <a:t>20 м²</a:t>
                      </a:r>
                      <a:endParaRPr lang="ru-RU" dirty="0" smtClean="0"/>
                    </a:p>
                  </a:txBody>
                  <a:tcPr/>
                </a:tc>
                <a:tc>
                  <a:txBody>
                    <a:bodyPr/>
                    <a:lstStyle/>
                    <a:p>
                      <a:r>
                        <a:rPr lang="uk-UA" b="1" dirty="0" smtClean="0"/>
                        <a:t>47</a:t>
                      </a:r>
                      <a:endParaRPr lang="ru-RU" b="1" dirty="0"/>
                    </a:p>
                  </a:txBody>
                  <a:tcPr/>
                </a:tc>
                <a:tc>
                  <a:txBody>
                    <a:bodyPr/>
                    <a:lstStyle/>
                    <a:p>
                      <a:r>
                        <a:rPr lang="uk-UA" dirty="0" smtClean="0"/>
                        <a:t>Аптека </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mtClean="0"/>
                        <a:t>20 м²</a:t>
                      </a:r>
                      <a:endParaRPr lang="ru-RU" smtClean="0"/>
                    </a:p>
                  </a:txBody>
                  <a:tcPr/>
                </a:tc>
                <a:extLst>
                  <a:ext uri="{0D108BD9-81ED-4DB2-BD59-A6C34878D82A}">
                    <a16:rowId xmlns="" xmlns:a16="http://schemas.microsoft.com/office/drawing/2014/main" val="2965455649"/>
                  </a:ext>
                </a:extLst>
              </a:tr>
              <a:tr h="370840">
                <a:tc>
                  <a:txBody>
                    <a:bodyPr/>
                    <a:lstStyle/>
                    <a:p>
                      <a:r>
                        <a:rPr lang="uk-UA" b="1" dirty="0" smtClean="0"/>
                        <a:t>37</a:t>
                      </a:r>
                      <a:endParaRPr lang="ru-RU" b="1" dirty="0"/>
                    </a:p>
                  </a:txBody>
                  <a:tcPr/>
                </a:tc>
                <a:tc>
                  <a:txBody>
                    <a:bodyPr/>
                    <a:lstStyle/>
                    <a:p>
                      <a:r>
                        <a:rPr lang="uk-UA" dirty="0" smtClean="0"/>
                        <a:t>Операційна </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dirty="0" smtClean="0"/>
                        <a:t>17 м²</a:t>
                      </a:r>
                      <a:endParaRPr lang="ru-RU" dirty="0" smtClean="0"/>
                    </a:p>
                  </a:txBody>
                  <a:tcPr/>
                </a:tc>
                <a:tc>
                  <a:txBody>
                    <a:bodyPr/>
                    <a:lstStyle/>
                    <a:p>
                      <a:endParaRPr lang="ru-RU" b="1" dirty="0"/>
                    </a:p>
                  </a:txBody>
                  <a:tcPr/>
                </a:tc>
                <a:tc>
                  <a:txBody>
                    <a:bodyPr/>
                    <a:lstStyle/>
                    <a:p>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dirty="0" smtClean="0"/>
                    </a:p>
                  </a:txBody>
                  <a:tcPr/>
                </a:tc>
                <a:extLst>
                  <a:ext uri="{0D108BD9-81ED-4DB2-BD59-A6C34878D82A}">
                    <a16:rowId xmlns="" xmlns:a16="http://schemas.microsoft.com/office/drawing/2014/main" val="3029945835"/>
                  </a:ext>
                </a:extLst>
              </a:tr>
            </a:tbl>
          </a:graphicData>
        </a:graphic>
      </p:graphicFrame>
      <p:sp>
        <p:nvSpPr>
          <p:cNvPr id="2" name="TextBox 1"/>
          <p:cNvSpPr txBox="1"/>
          <p:nvPr/>
        </p:nvSpPr>
        <p:spPr>
          <a:xfrm>
            <a:off x="1233055" y="5805055"/>
            <a:ext cx="9365672" cy="369332"/>
          </a:xfrm>
          <a:prstGeom prst="rect">
            <a:avLst/>
          </a:prstGeom>
          <a:noFill/>
        </p:spPr>
        <p:txBody>
          <a:bodyPr wrap="square" rtlCol="0">
            <a:spAutoFit/>
          </a:bodyPr>
          <a:lstStyle/>
          <a:p>
            <a:r>
              <a:rPr lang="uk-UA" dirty="0" smtClean="0"/>
              <a:t>Площа добудови становитиме біля 100 м².</a:t>
            </a:r>
            <a:endParaRPr lang="ru-RU" dirty="0"/>
          </a:p>
        </p:txBody>
      </p:sp>
    </p:spTree>
    <p:extLst>
      <p:ext uri="{BB962C8B-B14F-4D97-AF65-F5344CB8AC3E}">
        <p14:creationId xmlns="" xmlns:p14="http://schemas.microsoft.com/office/powerpoint/2010/main" val="29350868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Заголовок 1"/>
          <p:cNvSpPr>
            <a:spLocks noGrp="1"/>
          </p:cNvSpPr>
          <p:nvPr>
            <p:ph type="title"/>
          </p:nvPr>
        </p:nvSpPr>
        <p:spPr>
          <a:xfrm>
            <a:off x="1371600" y="685800"/>
            <a:ext cx="9601200" cy="700088"/>
          </a:xfrm>
        </p:spPr>
        <p:txBody>
          <a:bodyPr/>
          <a:lstStyle/>
          <a:p>
            <a:pPr eaLnBrk="1" hangingPunct="1"/>
            <a:r>
              <a:rPr lang="uk-UA" smtClean="0"/>
              <a:t>Кадрове забезпечення</a:t>
            </a:r>
            <a:endParaRPr lang="ru-RU" smtClean="0"/>
          </a:p>
        </p:txBody>
      </p:sp>
      <p:sp>
        <p:nvSpPr>
          <p:cNvPr id="3" name="Объект 2"/>
          <p:cNvSpPr>
            <a:spLocks noGrp="1"/>
          </p:cNvSpPr>
          <p:nvPr>
            <p:ph idx="1"/>
          </p:nvPr>
        </p:nvSpPr>
        <p:spPr>
          <a:xfrm>
            <a:off x="1371600" y="1385888"/>
            <a:ext cx="10183813" cy="5208587"/>
          </a:xfrm>
        </p:spPr>
        <p:txBody>
          <a:bodyPr>
            <a:normAutofit/>
          </a:bodyPr>
          <a:lstStyle/>
          <a:p>
            <a:pPr eaLnBrk="1" hangingPunct="1">
              <a:defRPr/>
            </a:pPr>
            <a:r>
              <a:rPr lang="uk-UA" dirty="0" smtClean="0"/>
              <a:t>В КЛЦМЛ працює 112 лікарів, в тому числі: </a:t>
            </a:r>
          </a:p>
          <a:p>
            <a:pPr lvl="1" eaLnBrk="1" hangingPunct="1">
              <a:defRPr/>
            </a:pPr>
            <a:r>
              <a:rPr lang="uk-UA" dirty="0" smtClean="0"/>
              <a:t>З вищою категорією – 41;</a:t>
            </a:r>
          </a:p>
          <a:p>
            <a:pPr lvl="1" eaLnBrk="1" hangingPunct="1">
              <a:defRPr/>
            </a:pPr>
            <a:r>
              <a:rPr lang="uk-UA" dirty="0" smtClean="0"/>
              <a:t>З першою категорією – 29;</a:t>
            </a:r>
          </a:p>
          <a:p>
            <a:pPr lvl="1" eaLnBrk="1" hangingPunct="1">
              <a:defRPr/>
            </a:pPr>
            <a:r>
              <a:rPr lang="uk-UA" dirty="0" smtClean="0"/>
              <a:t>З другою категорією – 11.</a:t>
            </a:r>
          </a:p>
          <a:p>
            <a:pPr eaLnBrk="1" hangingPunct="1">
              <a:defRPr/>
            </a:pPr>
            <a:r>
              <a:rPr lang="uk-UA" dirty="0" smtClean="0"/>
              <a:t>Середнього медперсоналу – 323, в тому числі:</a:t>
            </a:r>
          </a:p>
          <a:p>
            <a:pPr lvl="1" eaLnBrk="1" hangingPunct="1">
              <a:defRPr/>
            </a:pPr>
            <a:r>
              <a:rPr lang="uk-UA" dirty="0" smtClean="0"/>
              <a:t>З вищою категорією – 163;</a:t>
            </a:r>
          </a:p>
          <a:p>
            <a:pPr lvl="1" eaLnBrk="1" hangingPunct="1">
              <a:defRPr/>
            </a:pPr>
            <a:r>
              <a:rPr lang="uk-UA" dirty="0" smtClean="0"/>
              <a:t>З першою категорією – 36;</a:t>
            </a:r>
          </a:p>
          <a:p>
            <a:pPr lvl="1" eaLnBrk="1" hangingPunct="1">
              <a:defRPr/>
            </a:pPr>
            <a:r>
              <a:rPr lang="uk-UA" dirty="0" smtClean="0"/>
              <a:t>З другою категорією – 33.</a:t>
            </a:r>
          </a:p>
          <a:p>
            <a:pPr marL="360000" lvl="1" algn="just" eaLnBrk="1" hangingPunct="1">
              <a:buFont typeface="Franklin Gothic Book" pitchFamily="34" charset="0"/>
              <a:buNone/>
              <a:defRPr/>
            </a:pPr>
            <a:r>
              <a:rPr lang="uk-UA" i="0" dirty="0" smtClean="0"/>
              <a:t>		На території м. Лубни розташоване медичне училище, що стабільно забезпечує середнім медичним персоналом. Але ми розуміємо, що при розширенні надання екстреної медичної допомоги та введення додаткових діагностичних структур потрібно буде додатково залучити 40-50 фахівців різних спеціальностей. Також враховуємо</a:t>
            </a:r>
            <a:r>
              <a:rPr lang="uk-UA" i="0" dirty="0" smtClean="0">
                <a:latin typeface="Arial" charset="0"/>
              </a:rPr>
              <a:t>,</a:t>
            </a:r>
            <a:r>
              <a:rPr lang="uk-UA" i="0" dirty="0" smtClean="0"/>
              <a:t> </a:t>
            </a:r>
            <a:r>
              <a:rPr lang="uk-UA" i="0" dirty="0" smtClean="0">
                <a:latin typeface="Arial" charset="0"/>
              </a:rPr>
              <a:t>щ</a:t>
            </a:r>
            <a:r>
              <a:rPr lang="uk-UA" i="0" dirty="0" smtClean="0"/>
              <a:t>о 30% лікарів пенсійного віку, тому ставимо перед владою питання про затвердження програми «Житло медикам».</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rotWithShape="1">
          <a:blip r:embed="rId2" cstate="print">
            <a:extLst>
              <a:ext uri="{28A0092B-C50C-407E-A947-70E740481C1C}">
                <a14:useLocalDpi xmlns="" xmlns:a14="http://schemas.microsoft.com/office/drawing/2010/main" val="0"/>
              </a:ext>
            </a:extLst>
          </a:blip>
          <a:srcRect t="7071" b="22222"/>
          <a:stretch/>
        </p:blipFill>
        <p:spPr>
          <a:xfrm>
            <a:off x="1117073" y="1300860"/>
            <a:ext cx="10479181" cy="5557140"/>
          </a:xfrm>
          <a:prstGeom prst="rect">
            <a:avLst/>
          </a:prstGeom>
        </p:spPr>
      </p:pic>
      <p:sp>
        <p:nvSpPr>
          <p:cNvPr id="4" name="TextBox 3"/>
          <p:cNvSpPr txBox="1"/>
          <p:nvPr/>
        </p:nvSpPr>
        <p:spPr>
          <a:xfrm>
            <a:off x="9864435" y="1898073"/>
            <a:ext cx="221673" cy="400110"/>
          </a:xfrm>
          <a:prstGeom prst="rect">
            <a:avLst/>
          </a:prstGeom>
          <a:noFill/>
        </p:spPr>
        <p:txBody>
          <a:bodyPr wrap="square" rtlCol="0">
            <a:spAutoFit/>
          </a:bodyPr>
          <a:lstStyle/>
          <a:p>
            <a:r>
              <a:rPr lang="uk-UA" sz="2000" b="1" dirty="0"/>
              <a:t>1</a:t>
            </a:r>
            <a:endParaRPr lang="ru-RU" sz="2000" b="1" dirty="0"/>
          </a:p>
        </p:txBody>
      </p:sp>
      <p:sp>
        <p:nvSpPr>
          <p:cNvPr id="5" name="TextBox 4"/>
          <p:cNvSpPr txBox="1"/>
          <p:nvPr/>
        </p:nvSpPr>
        <p:spPr>
          <a:xfrm>
            <a:off x="9351819" y="2298183"/>
            <a:ext cx="360218" cy="461665"/>
          </a:xfrm>
          <a:prstGeom prst="rect">
            <a:avLst/>
          </a:prstGeom>
          <a:noFill/>
        </p:spPr>
        <p:txBody>
          <a:bodyPr wrap="square" rtlCol="0">
            <a:spAutoFit/>
          </a:bodyPr>
          <a:lstStyle/>
          <a:p>
            <a:r>
              <a:rPr lang="uk-UA" sz="2400" b="1" dirty="0"/>
              <a:t>2</a:t>
            </a:r>
            <a:endParaRPr lang="ru-RU" sz="2400" b="1" dirty="0"/>
          </a:p>
        </p:txBody>
      </p:sp>
      <p:sp>
        <p:nvSpPr>
          <p:cNvPr id="6" name="TextBox 5"/>
          <p:cNvSpPr txBox="1"/>
          <p:nvPr/>
        </p:nvSpPr>
        <p:spPr>
          <a:xfrm>
            <a:off x="9033166" y="2759848"/>
            <a:ext cx="166255" cy="400110"/>
          </a:xfrm>
          <a:prstGeom prst="rect">
            <a:avLst/>
          </a:prstGeom>
          <a:noFill/>
        </p:spPr>
        <p:txBody>
          <a:bodyPr wrap="square" rtlCol="0">
            <a:spAutoFit/>
          </a:bodyPr>
          <a:lstStyle/>
          <a:p>
            <a:r>
              <a:rPr lang="uk-UA" sz="2000" b="1" dirty="0"/>
              <a:t>3</a:t>
            </a:r>
            <a:endParaRPr lang="ru-RU" sz="2000" b="1" dirty="0"/>
          </a:p>
        </p:txBody>
      </p:sp>
      <p:sp>
        <p:nvSpPr>
          <p:cNvPr id="7" name="TextBox 6"/>
          <p:cNvSpPr txBox="1"/>
          <p:nvPr/>
        </p:nvSpPr>
        <p:spPr>
          <a:xfrm>
            <a:off x="9460902" y="2759848"/>
            <a:ext cx="327334" cy="400110"/>
          </a:xfrm>
          <a:prstGeom prst="rect">
            <a:avLst/>
          </a:prstGeom>
          <a:noFill/>
        </p:spPr>
        <p:txBody>
          <a:bodyPr wrap="none" rtlCol="0">
            <a:spAutoFit/>
          </a:bodyPr>
          <a:lstStyle/>
          <a:p>
            <a:r>
              <a:rPr lang="uk-UA" sz="2000" b="1" dirty="0" smtClean="0"/>
              <a:t>3</a:t>
            </a:r>
            <a:endParaRPr lang="ru-RU" sz="2000" b="1" dirty="0"/>
          </a:p>
        </p:txBody>
      </p:sp>
      <p:sp>
        <p:nvSpPr>
          <p:cNvPr id="8" name="TextBox 7"/>
          <p:cNvSpPr txBox="1"/>
          <p:nvPr/>
        </p:nvSpPr>
        <p:spPr>
          <a:xfrm>
            <a:off x="2715490" y="2241093"/>
            <a:ext cx="595746" cy="400110"/>
          </a:xfrm>
          <a:prstGeom prst="rect">
            <a:avLst/>
          </a:prstGeom>
          <a:noFill/>
        </p:spPr>
        <p:txBody>
          <a:bodyPr wrap="square" rtlCol="0">
            <a:spAutoFit/>
          </a:bodyPr>
          <a:lstStyle/>
          <a:p>
            <a:r>
              <a:rPr lang="en-US" sz="2000" b="1" dirty="0" smtClean="0"/>
              <a:t>47</a:t>
            </a:r>
            <a:endParaRPr lang="ru-RU" sz="2000" b="1" dirty="0"/>
          </a:p>
        </p:txBody>
      </p:sp>
      <p:sp>
        <p:nvSpPr>
          <p:cNvPr id="9" name="TextBox 8"/>
          <p:cNvSpPr txBox="1"/>
          <p:nvPr/>
        </p:nvSpPr>
        <p:spPr>
          <a:xfrm>
            <a:off x="3311236" y="5569527"/>
            <a:ext cx="623454" cy="400110"/>
          </a:xfrm>
          <a:prstGeom prst="rect">
            <a:avLst/>
          </a:prstGeom>
          <a:noFill/>
        </p:spPr>
        <p:txBody>
          <a:bodyPr wrap="square" rtlCol="0">
            <a:spAutoFit/>
          </a:bodyPr>
          <a:lstStyle/>
          <a:p>
            <a:r>
              <a:rPr lang="en-US" sz="2000" b="1" dirty="0" smtClean="0"/>
              <a:t>60</a:t>
            </a:r>
            <a:endParaRPr lang="ru-RU" sz="2000" b="1" dirty="0"/>
          </a:p>
        </p:txBody>
      </p:sp>
      <p:sp>
        <p:nvSpPr>
          <p:cNvPr id="10" name="TextBox 9"/>
          <p:cNvSpPr txBox="1"/>
          <p:nvPr/>
        </p:nvSpPr>
        <p:spPr>
          <a:xfrm>
            <a:off x="9878288" y="2759848"/>
            <a:ext cx="251298" cy="400110"/>
          </a:xfrm>
          <a:prstGeom prst="rect">
            <a:avLst/>
          </a:prstGeom>
          <a:noFill/>
        </p:spPr>
        <p:txBody>
          <a:bodyPr wrap="square" rtlCol="0">
            <a:spAutoFit/>
          </a:bodyPr>
          <a:lstStyle/>
          <a:p>
            <a:r>
              <a:rPr lang="en-US" sz="2000" b="1" dirty="0"/>
              <a:t>4</a:t>
            </a:r>
            <a:endParaRPr lang="ru-RU" sz="2000" b="1" dirty="0"/>
          </a:p>
        </p:txBody>
      </p:sp>
      <p:sp>
        <p:nvSpPr>
          <p:cNvPr id="11" name="TextBox 10"/>
          <p:cNvSpPr txBox="1"/>
          <p:nvPr/>
        </p:nvSpPr>
        <p:spPr>
          <a:xfrm>
            <a:off x="9199421" y="3616036"/>
            <a:ext cx="425148" cy="461665"/>
          </a:xfrm>
          <a:prstGeom prst="rect">
            <a:avLst/>
          </a:prstGeom>
          <a:noFill/>
        </p:spPr>
        <p:txBody>
          <a:bodyPr wrap="square" rtlCol="0">
            <a:spAutoFit/>
          </a:bodyPr>
          <a:lstStyle/>
          <a:p>
            <a:r>
              <a:rPr lang="en-US" sz="2400" b="1" dirty="0" smtClean="0"/>
              <a:t>5</a:t>
            </a:r>
            <a:endParaRPr lang="ru-RU" sz="2400" b="1" dirty="0"/>
          </a:p>
        </p:txBody>
      </p:sp>
      <p:sp>
        <p:nvSpPr>
          <p:cNvPr id="12" name="TextBox 11"/>
          <p:cNvSpPr txBox="1"/>
          <p:nvPr/>
        </p:nvSpPr>
        <p:spPr>
          <a:xfrm>
            <a:off x="9479099" y="4103489"/>
            <a:ext cx="309137" cy="400110"/>
          </a:xfrm>
          <a:prstGeom prst="rect">
            <a:avLst/>
          </a:prstGeom>
          <a:noFill/>
        </p:spPr>
        <p:txBody>
          <a:bodyPr wrap="square" rtlCol="0">
            <a:spAutoFit/>
          </a:bodyPr>
          <a:lstStyle/>
          <a:p>
            <a:r>
              <a:rPr lang="en-US" sz="2000" b="1" dirty="0" smtClean="0"/>
              <a:t>6</a:t>
            </a:r>
            <a:endParaRPr lang="ru-RU" sz="2000" b="1" dirty="0"/>
          </a:p>
        </p:txBody>
      </p:sp>
      <p:sp>
        <p:nvSpPr>
          <p:cNvPr id="13" name="TextBox 12"/>
          <p:cNvSpPr txBox="1"/>
          <p:nvPr/>
        </p:nvSpPr>
        <p:spPr>
          <a:xfrm>
            <a:off x="9624569" y="4503599"/>
            <a:ext cx="400128" cy="400110"/>
          </a:xfrm>
          <a:prstGeom prst="rect">
            <a:avLst/>
          </a:prstGeom>
          <a:noFill/>
        </p:spPr>
        <p:txBody>
          <a:bodyPr wrap="square" rtlCol="0">
            <a:spAutoFit/>
          </a:bodyPr>
          <a:lstStyle/>
          <a:p>
            <a:r>
              <a:rPr lang="en-US" sz="2000" b="1" dirty="0" smtClean="0"/>
              <a:t>7</a:t>
            </a:r>
            <a:endParaRPr lang="ru-RU" sz="2000" b="1" dirty="0"/>
          </a:p>
        </p:txBody>
      </p:sp>
      <p:sp>
        <p:nvSpPr>
          <p:cNvPr id="14" name="TextBox 13"/>
          <p:cNvSpPr txBox="1"/>
          <p:nvPr/>
        </p:nvSpPr>
        <p:spPr>
          <a:xfrm>
            <a:off x="8466008" y="2929125"/>
            <a:ext cx="290945" cy="461665"/>
          </a:xfrm>
          <a:prstGeom prst="rect">
            <a:avLst/>
          </a:prstGeom>
          <a:noFill/>
        </p:spPr>
        <p:txBody>
          <a:bodyPr wrap="square" rtlCol="0">
            <a:spAutoFit/>
          </a:bodyPr>
          <a:lstStyle/>
          <a:p>
            <a:r>
              <a:rPr lang="en-US" sz="2400" b="1" dirty="0" smtClean="0"/>
              <a:t>8</a:t>
            </a:r>
            <a:endParaRPr lang="ru-RU" sz="2400" b="1" dirty="0"/>
          </a:p>
        </p:txBody>
      </p:sp>
      <p:sp>
        <p:nvSpPr>
          <p:cNvPr id="15" name="TextBox 14"/>
          <p:cNvSpPr txBox="1"/>
          <p:nvPr/>
        </p:nvSpPr>
        <p:spPr>
          <a:xfrm flipH="1">
            <a:off x="8039790" y="2905605"/>
            <a:ext cx="273819" cy="400110"/>
          </a:xfrm>
          <a:prstGeom prst="rect">
            <a:avLst/>
          </a:prstGeom>
          <a:noFill/>
        </p:spPr>
        <p:txBody>
          <a:bodyPr wrap="square" rtlCol="0">
            <a:spAutoFit/>
          </a:bodyPr>
          <a:lstStyle/>
          <a:p>
            <a:r>
              <a:rPr lang="en-US" sz="2000" b="1" dirty="0" smtClean="0"/>
              <a:t>9</a:t>
            </a:r>
            <a:endParaRPr lang="ru-RU" sz="2000" b="1" dirty="0"/>
          </a:p>
        </p:txBody>
      </p:sp>
      <p:sp>
        <p:nvSpPr>
          <p:cNvPr id="16" name="TextBox 15"/>
          <p:cNvSpPr txBox="1"/>
          <p:nvPr/>
        </p:nvSpPr>
        <p:spPr>
          <a:xfrm>
            <a:off x="7894412" y="3274432"/>
            <a:ext cx="614450" cy="400110"/>
          </a:xfrm>
          <a:prstGeom prst="rect">
            <a:avLst/>
          </a:prstGeom>
          <a:noFill/>
        </p:spPr>
        <p:txBody>
          <a:bodyPr wrap="square" rtlCol="0">
            <a:spAutoFit/>
          </a:bodyPr>
          <a:lstStyle/>
          <a:p>
            <a:r>
              <a:rPr lang="en-US" sz="2000" b="1" dirty="0" smtClean="0"/>
              <a:t>10</a:t>
            </a:r>
            <a:endParaRPr lang="ru-RU" sz="2000" b="1" dirty="0"/>
          </a:p>
        </p:txBody>
      </p:sp>
      <p:sp>
        <p:nvSpPr>
          <p:cNvPr id="17" name="TextBox 16"/>
          <p:cNvSpPr txBox="1"/>
          <p:nvPr/>
        </p:nvSpPr>
        <p:spPr>
          <a:xfrm>
            <a:off x="8526808" y="3703379"/>
            <a:ext cx="327334" cy="400110"/>
          </a:xfrm>
          <a:prstGeom prst="rect">
            <a:avLst/>
          </a:prstGeom>
          <a:noFill/>
        </p:spPr>
        <p:txBody>
          <a:bodyPr wrap="none" rtlCol="0">
            <a:spAutoFit/>
          </a:bodyPr>
          <a:lstStyle/>
          <a:p>
            <a:r>
              <a:rPr lang="en-US" sz="2000" b="1" dirty="0" smtClean="0"/>
              <a:t>3</a:t>
            </a:r>
            <a:endParaRPr lang="ru-RU" sz="2000" b="1" dirty="0"/>
          </a:p>
        </p:txBody>
      </p:sp>
      <p:sp>
        <p:nvSpPr>
          <p:cNvPr id="18" name="TextBox 17"/>
          <p:cNvSpPr txBox="1"/>
          <p:nvPr/>
        </p:nvSpPr>
        <p:spPr>
          <a:xfrm>
            <a:off x="7278033" y="2933315"/>
            <a:ext cx="496085" cy="400110"/>
          </a:xfrm>
          <a:prstGeom prst="rect">
            <a:avLst/>
          </a:prstGeom>
          <a:noFill/>
        </p:spPr>
        <p:txBody>
          <a:bodyPr wrap="square" rtlCol="0">
            <a:spAutoFit/>
          </a:bodyPr>
          <a:lstStyle/>
          <a:p>
            <a:r>
              <a:rPr lang="en-US" sz="2000" b="1" dirty="0" smtClean="0"/>
              <a:t>11</a:t>
            </a:r>
            <a:endParaRPr lang="ru-RU" sz="2000" b="1" dirty="0"/>
          </a:p>
        </p:txBody>
      </p:sp>
      <p:sp>
        <p:nvSpPr>
          <p:cNvPr id="19" name="TextBox 18"/>
          <p:cNvSpPr txBox="1"/>
          <p:nvPr/>
        </p:nvSpPr>
        <p:spPr>
          <a:xfrm>
            <a:off x="7426414" y="3674542"/>
            <a:ext cx="467998" cy="400110"/>
          </a:xfrm>
          <a:prstGeom prst="rect">
            <a:avLst/>
          </a:prstGeom>
          <a:noFill/>
        </p:spPr>
        <p:txBody>
          <a:bodyPr wrap="square" rtlCol="0">
            <a:spAutoFit/>
          </a:bodyPr>
          <a:lstStyle/>
          <a:p>
            <a:r>
              <a:rPr lang="en-US" sz="2000" b="1" dirty="0" smtClean="0"/>
              <a:t>12</a:t>
            </a:r>
            <a:endParaRPr lang="ru-RU" sz="2000" b="1" dirty="0"/>
          </a:p>
        </p:txBody>
      </p:sp>
      <p:sp>
        <p:nvSpPr>
          <p:cNvPr id="20" name="TextBox 19"/>
          <p:cNvSpPr txBox="1"/>
          <p:nvPr/>
        </p:nvSpPr>
        <p:spPr>
          <a:xfrm>
            <a:off x="6996545" y="4103489"/>
            <a:ext cx="598337" cy="400110"/>
          </a:xfrm>
          <a:prstGeom prst="rect">
            <a:avLst/>
          </a:prstGeom>
          <a:noFill/>
        </p:spPr>
        <p:txBody>
          <a:bodyPr wrap="square" rtlCol="0">
            <a:spAutoFit/>
          </a:bodyPr>
          <a:lstStyle/>
          <a:p>
            <a:r>
              <a:rPr lang="en-US" sz="2000" b="1" dirty="0" smtClean="0"/>
              <a:t>25</a:t>
            </a:r>
            <a:endParaRPr lang="ru-RU" sz="2000" b="1" dirty="0"/>
          </a:p>
        </p:txBody>
      </p:sp>
      <p:sp>
        <p:nvSpPr>
          <p:cNvPr id="21" name="TextBox 20"/>
          <p:cNvSpPr txBox="1"/>
          <p:nvPr/>
        </p:nvSpPr>
        <p:spPr>
          <a:xfrm>
            <a:off x="7399126" y="4046437"/>
            <a:ext cx="441146" cy="369332"/>
          </a:xfrm>
          <a:prstGeom prst="rect">
            <a:avLst/>
          </a:prstGeom>
          <a:noFill/>
        </p:spPr>
        <p:txBody>
          <a:bodyPr wrap="none" rtlCol="0">
            <a:spAutoFit/>
          </a:bodyPr>
          <a:lstStyle/>
          <a:p>
            <a:r>
              <a:rPr lang="en-US" b="1" dirty="0" smtClean="0"/>
              <a:t>26</a:t>
            </a:r>
            <a:endParaRPr lang="ru-RU" b="1" dirty="0"/>
          </a:p>
        </p:txBody>
      </p:sp>
      <p:sp>
        <p:nvSpPr>
          <p:cNvPr id="22" name="TextBox 21"/>
          <p:cNvSpPr txBox="1"/>
          <p:nvPr/>
        </p:nvSpPr>
        <p:spPr>
          <a:xfrm>
            <a:off x="7673974" y="4056208"/>
            <a:ext cx="383438" cy="307777"/>
          </a:xfrm>
          <a:prstGeom prst="rect">
            <a:avLst/>
          </a:prstGeom>
          <a:noFill/>
        </p:spPr>
        <p:txBody>
          <a:bodyPr wrap="none" rtlCol="0">
            <a:spAutoFit/>
          </a:bodyPr>
          <a:lstStyle/>
          <a:p>
            <a:r>
              <a:rPr lang="en-US" sz="1400" b="1" dirty="0" smtClean="0"/>
              <a:t>27</a:t>
            </a:r>
            <a:endParaRPr lang="ru-RU" sz="1400" b="1" dirty="0"/>
          </a:p>
        </p:txBody>
      </p:sp>
      <p:sp>
        <p:nvSpPr>
          <p:cNvPr id="23" name="TextBox 22"/>
          <p:cNvSpPr txBox="1"/>
          <p:nvPr/>
        </p:nvSpPr>
        <p:spPr>
          <a:xfrm>
            <a:off x="7879818" y="4152613"/>
            <a:ext cx="383438" cy="307777"/>
          </a:xfrm>
          <a:prstGeom prst="rect">
            <a:avLst/>
          </a:prstGeom>
          <a:noFill/>
        </p:spPr>
        <p:txBody>
          <a:bodyPr wrap="none" rtlCol="0">
            <a:spAutoFit/>
          </a:bodyPr>
          <a:lstStyle/>
          <a:p>
            <a:r>
              <a:rPr lang="en-US" sz="1400" b="1" dirty="0" smtClean="0"/>
              <a:t>28</a:t>
            </a:r>
            <a:endParaRPr lang="ru-RU" sz="1400" b="1" dirty="0"/>
          </a:p>
        </p:txBody>
      </p:sp>
      <p:sp>
        <p:nvSpPr>
          <p:cNvPr id="24" name="TextBox 23"/>
          <p:cNvSpPr txBox="1"/>
          <p:nvPr/>
        </p:nvSpPr>
        <p:spPr>
          <a:xfrm>
            <a:off x="8086599" y="4121836"/>
            <a:ext cx="412292" cy="338554"/>
          </a:xfrm>
          <a:prstGeom prst="rect">
            <a:avLst/>
          </a:prstGeom>
          <a:noFill/>
        </p:spPr>
        <p:txBody>
          <a:bodyPr wrap="none" rtlCol="0">
            <a:spAutoFit/>
          </a:bodyPr>
          <a:lstStyle/>
          <a:p>
            <a:r>
              <a:rPr lang="en-US" sz="1600" b="1" dirty="0" smtClean="0"/>
              <a:t>29</a:t>
            </a:r>
            <a:endParaRPr lang="ru-RU" sz="1600" b="1" dirty="0"/>
          </a:p>
        </p:txBody>
      </p:sp>
      <p:sp>
        <p:nvSpPr>
          <p:cNvPr id="25" name="TextBox 24"/>
          <p:cNvSpPr txBox="1"/>
          <p:nvPr/>
        </p:nvSpPr>
        <p:spPr>
          <a:xfrm>
            <a:off x="8512537" y="4074652"/>
            <a:ext cx="470000" cy="400110"/>
          </a:xfrm>
          <a:prstGeom prst="rect">
            <a:avLst/>
          </a:prstGeom>
          <a:noFill/>
        </p:spPr>
        <p:txBody>
          <a:bodyPr wrap="none" rtlCol="0">
            <a:spAutoFit/>
          </a:bodyPr>
          <a:lstStyle/>
          <a:p>
            <a:r>
              <a:rPr lang="en-US" sz="2000" b="1" dirty="0" smtClean="0"/>
              <a:t>30</a:t>
            </a:r>
            <a:endParaRPr lang="ru-RU" sz="2000" b="1" dirty="0"/>
          </a:p>
        </p:txBody>
      </p:sp>
      <p:sp>
        <p:nvSpPr>
          <p:cNvPr id="26" name="TextBox 25"/>
          <p:cNvSpPr txBox="1"/>
          <p:nvPr/>
        </p:nvSpPr>
        <p:spPr>
          <a:xfrm>
            <a:off x="8645542" y="4517355"/>
            <a:ext cx="594866" cy="461665"/>
          </a:xfrm>
          <a:prstGeom prst="rect">
            <a:avLst/>
          </a:prstGeom>
          <a:noFill/>
        </p:spPr>
        <p:txBody>
          <a:bodyPr wrap="square" rtlCol="0">
            <a:spAutoFit/>
          </a:bodyPr>
          <a:lstStyle/>
          <a:p>
            <a:r>
              <a:rPr lang="en-US" sz="2400" b="1" dirty="0" smtClean="0"/>
              <a:t>31</a:t>
            </a:r>
            <a:endParaRPr lang="ru-RU" sz="2400" b="1" dirty="0"/>
          </a:p>
        </p:txBody>
      </p:sp>
      <p:sp>
        <p:nvSpPr>
          <p:cNvPr id="27" name="TextBox 26"/>
          <p:cNvSpPr txBox="1"/>
          <p:nvPr/>
        </p:nvSpPr>
        <p:spPr>
          <a:xfrm>
            <a:off x="10238509" y="5569527"/>
            <a:ext cx="540328" cy="461665"/>
          </a:xfrm>
          <a:prstGeom prst="rect">
            <a:avLst/>
          </a:prstGeom>
          <a:noFill/>
        </p:spPr>
        <p:txBody>
          <a:bodyPr wrap="square" rtlCol="0">
            <a:spAutoFit/>
          </a:bodyPr>
          <a:lstStyle/>
          <a:p>
            <a:r>
              <a:rPr lang="en-US" sz="2400" b="1" dirty="0" smtClean="0"/>
              <a:t>35</a:t>
            </a:r>
            <a:endParaRPr lang="ru-RU" sz="2400" b="1" dirty="0"/>
          </a:p>
        </p:txBody>
      </p:sp>
      <p:sp>
        <p:nvSpPr>
          <p:cNvPr id="28" name="TextBox 27"/>
          <p:cNvSpPr txBox="1"/>
          <p:nvPr/>
        </p:nvSpPr>
        <p:spPr>
          <a:xfrm>
            <a:off x="9788235" y="5800359"/>
            <a:ext cx="450273" cy="369332"/>
          </a:xfrm>
          <a:prstGeom prst="rect">
            <a:avLst/>
          </a:prstGeom>
          <a:noFill/>
        </p:spPr>
        <p:txBody>
          <a:bodyPr wrap="square" rtlCol="0">
            <a:spAutoFit/>
          </a:bodyPr>
          <a:lstStyle/>
          <a:p>
            <a:r>
              <a:rPr lang="en-US" b="1" dirty="0" smtClean="0"/>
              <a:t>36</a:t>
            </a:r>
            <a:endParaRPr lang="ru-RU" b="1" dirty="0"/>
          </a:p>
        </p:txBody>
      </p:sp>
      <p:sp>
        <p:nvSpPr>
          <p:cNvPr id="29" name="TextBox 28"/>
          <p:cNvSpPr txBox="1"/>
          <p:nvPr/>
        </p:nvSpPr>
        <p:spPr>
          <a:xfrm>
            <a:off x="9265011" y="5605679"/>
            <a:ext cx="533833" cy="461665"/>
          </a:xfrm>
          <a:prstGeom prst="rect">
            <a:avLst/>
          </a:prstGeom>
          <a:noFill/>
        </p:spPr>
        <p:txBody>
          <a:bodyPr wrap="square" rtlCol="0">
            <a:spAutoFit/>
          </a:bodyPr>
          <a:lstStyle/>
          <a:p>
            <a:r>
              <a:rPr lang="en-US" sz="2400" b="1" dirty="0" smtClean="0"/>
              <a:t>35</a:t>
            </a:r>
            <a:endParaRPr lang="ru-RU" sz="2400" b="1" dirty="0"/>
          </a:p>
        </p:txBody>
      </p:sp>
      <p:sp>
        <p:nvSpPr>
          <p:cNvPr id="30" name="TextBox 29"/>
          <p:cNvSpPr txBox="1"/>
          <p:nvPr/>
        </p:nvSpPr>
        <p:spPr>
          <a:xfrm>
            <a:off x="8418771" y="5587129"/>
            <a:ext cx="552047" cy="461665"/>
          </a:xfrm>
          <a:prstGeom prst="rect">
            <a:avLst/>
          </a:prstGeom>
          <a:noFill/>
        </p:spPr>
        <p:txBody>
          <a:bodyPr wrap="square" rtlCol="0">
            <a:spAutoFit/>
          </a:bodyPr>
          <a:lstStyle/>
          <a:p>
            <a:r>
              <a:rPr lang="en-US" sz="2400" b="1" dirty="0" smtClean="0"/>
              <a:t>37</a:t>
            </a:r>
            <a:endParaRPr lang="ru-RU" sz="2400" b="1" dirty="0"/>
          </a:p>
        </p:txBody>
      </p:sp>
      <p:sp>
        <p:nvSpPr>
          <p:cNvPr id="31" name="TextBox 30"/>
          <p:cNvSpPr txBox="1"/>
          <p:nvPr/>
        </p:nvSpPr>
        <p:spPr>
          <a:xfrm>
            <a:off x="8049753" y="4608646"/>
            <a:ext cx="424698" cy="338554"/>
          </a:xfrm>
          <a:prstGeom prst="rect">
            <a:avLst/>
          </a:prstGeom>
          <a:noFill/>
        </p:spPr>
        <p:txBody>
          <a:bodyPr wrap="square" rtlCol="0">
            <a:spAutoFit/>
          </a:bodyPr>
          <a:lstStyle/>
          <a:p>
            <a:r>
              <a:rPr lang="en-US" sz="1600" b="1" dirty="0" smtClean="0"/>
              <a:t>32</a:t>
            </a:r>
            <a:endParaRPr lang="ru-RU" sz="1600" b="1" dirty="0"/>
          </a:p>
        </p:txBody>
      </p:sp>
      <p:sp>
        <p:nvSpPr>
          <p:cNvPr id="32" name="TextBox 31"/>
          <p:cNvSpPr txBox="1"/>
          <p:nvPr/>
        </p:nvSpPr>
        <p:spPr>
          <a:xfrm>
            <a:off x="7939477" y="5587129"/>
            <a:ext cx="558742" cy="461665"/>
          </a:xfrm>
          <a:prstGeom prst="rect">
            <a:avLst/>
          </a:prstGeom>
          <a:noFill/>
        </p:spPr>
        <p:txBody>
          <a:bodyPr wrap="square" rtlCol="0">
            <a:spAutoFit/>
          </a:bodyPr>
          <a:lstStyle/>
          <a:p>
            <a:r>
              <a:rPr lang="en-US" sz="2400" b="1" dirty="0" smtClean="0"/>
              <a:t>38</a:t>
            </a:r>
            <a:endParaRPr lang="ru-RU" sz="2400" b="1" dirty="0"/>
          </a:p>
        </p:txBody>
      </p:sp>
      <p:sp>
        <p:nvSpPr>
          <p:cNvPr id="33" name="TextBox 32"/>
          <p:cNvSpPr txBox="1"/>
          <p:nvPr/>
        </p:nvSpPr>
        <p:spPr>
          <a:xfrm>
            <a:off x="7581920" y="5674702"/>
            <a:ext cx="539979" cy="369332"/>
          </a:xfrm>
          <a:prstGeom prst="rect">
            <a:avLst/>
          </a:prstGeom>
          <a:noFill/>
        </p:spPr>
        <p:txBody>
          <a:bodyPr wrap="square" rtlCol="0">
            <a:spAutoFit/>
          </a:bodyPr>
          <a:lstStyle/>
          <a:p>
            <a:r>
              <a:rPr lang="en-US" b="1" dirty="0" smtClean="0"/>
              <a:t>39</a:t>
            </a:r>
            <a:endParaRPr lang="ru-RU" b="1" dirty="0"/>
          </a:p>
        </p:txBody>
      </p:sp>
      <p:sp>
        <p:nvSpPr>
          <p:cNvPr id="34" name="TextBox 33"/>
          <p:cNvSpPr txBox="1"/>
          <p:nvPr/>
        </p:nvSpPr>
        <p:spPr>
          <a:xfrm>
            <a:off x="6969156" y="5307917"/>
            <a:ext cx="585373" cy="461665"/>
          </a:xfrm>
          <a:prstGeom prst="rect">
            <a:avLst/>
          </a:prstGeom>
          <a:noFill/>
        </p:spPr>
        <p:txBody>
          <a:bodyPr wrap="square" rtlCol="0">
            <a:spAutoFit/>
          </a:bodyPr>
          <a:lstStyle/>
          <a:p>
            <a:r>
              <a:rPr lang="en-US" sz="2400" b="1" dirty="0" smtClean="0"/>
              <a:t>40</a:t>
            </a:r>
            <a:endParaRPr lang="ru-RU" sz="2400" b="1" dirty="0"/>
          </a:p>
        </p:txBody>
      </p:sp>
      <p:sp>
        <p:nvSpPr>
          <p:cNvPr id="35" name="TextBox 34"/>
          <p:cNvSpPr txBox="1"/>
          <p:nvPr/>
        </p:nvSpPr>
        <p:spPr>
          <a:xfrm>
            <a:off x="6996545" y="4503599"/>
            <a:ext cx="557984" cy="400110"/>
          </a:xfrm>
          <a:prstGeom prst="rect">
            <a:avLst/>
          </a:prstGeom>
          <a:noFill/>
        </p:spPr>
        <p:txBody>
          <a:bodyPr wrap="square" rtlCol="0">
            <a:spAutoFit/>
          </a:bodyPr>
          <a:lstStyle/>
          <a:p>
            <a:r>
              <a:rPr lang="en-US" sz="2000" b="1" dirty="0" smtClean="0"/>
              <a:t>34</a:t>
            </a:r>
            <a:endParaRPr lang="ru-RU" sz="2000" b="1" dirty="0"/>
          </a:p>
        </p:txBody>
      </p:sp>
      <p:sp>
        <p:nvSpPr>
          <p:cNvPr id="36" name="TextBox 35"/>
          <p:cNvSpPr txBox="1"/>
          <p:nvPr/>
        </p:nvSpPr>
        <p:spPr>
          <a:xfrm>
            <a:off x="7503869" y="4520027"/>
            <a:ext cx="513063" cy="400110"/>
          </a:xfrm>
          <a:prstGeom prst="rect">
            <a:avLst/>
          </a:prstGeom>
          <a:noFill/>
        </p:spPr>
        <p:txBody>
          <a:bodyPr wrap="square" rtlCol="0">
            <a:spAutoFit/>
          </a:bodyPr>
          <a:lstStyle/>
          <a:p>
            <a:r>
              <a:rPr lang="en-US" sz="2000" b="1" dirty="0" smtClean="0"/>
              <a:t>33</a:t>
            </a:r>
            <a:endParaRPr lang="ru-RU" sz="2000" b="1" dirty="0"/>
          </a:p>
        </p:txBody>
      </p:sp>
      <p:sp>
        <p:nvSpPr>
          <p:cNvPr id="37" name="TextBox 36"/>
          <p:cNvSpPr txBox="1"/>
          <p:nvPr/>
        </p:nvSpPr>
        <p:spPr>
          <a:xfrm>
            <a:off x="6455768" y="5282962"/>
            <a:ext cx="527709" cy="461665"/>
          </a:xfrm>
          <a:prstGeom prst="rect">
            <a:avLst/>
          </a:prstGeom>
          <a:noFill/>
        </p:spPr>
        <p:txBody>
          <a:bodyPr wrap="none" rtlCol="0">
            <a:spAutoFit/>
          </a:bodyPr>
          <a:lstStyle/>
          <a:p>
            <a:r>
              <a:rPr lang="en-US" sz="2400" b="1" dirty="0" smtClean="0"/>
              <a:t>41</a:t>
            </a:r>
            <a:endParaRPr lang="ru-RU" sz="2400" b="1" dirty="0"/>
          </a:p>
        </p:txBody>
      </p:sp>
      <p:sp>
        <p:nvSpPr>
          <p:cNvPr id="38" name="TextBox 37"/>
          <p:cNvSpPr txBox="1"/>
          <p:nvPr/>
        </p:nvSpPr>
        <p:spPr>
          <a:xfrm>
            <a:off x="6699024" y="2831318"/>
            <a:ext cx="576513" cy="461665"/>
          </a:xfrm>
          <a:prstGeom prst="rect">
            <a:avLst/>
          </a:prstGeom>
          <a:noFill/>
        </p:spPr>
        <p:txBody>
          <a:bodyPr wrap="square" rtlCol="0">
            <a:spAutoFit/>
          </a:bodyPr>
          <a:lstStyle/>
          <a:p>
            <a:r>
              <a:rPr lang="en-US" sz="2400" b="1" dirty="0" smtClean="0"/>
              <a:t>13</a:t>
            </a:r>
            <a:endParaRPr lang="ru-RU" sz="2400" b="1" dirty="0"/>
          </a:p>
        </p:txBody>
      </p:sp>
      <p:sp>
        <p:nvSpPr>
          <p:cNvPr id="39" name="TextBox 38"/>
          <p:cNvSpPr txBox="1"/>
          <p:nvPr/>
        </p:nvSpPr>
        <p:spPr>
          <a:xfrm>
            <a:off x="5836425" y="3333425"/>
            <a:ext cx="569959" cy="461665"/>
          </a:xfrm>
          <a:prstGeom prst="rect">
            <a:avLst/>
          </a:prstGeom>
          <a:noFill/>
        </p:spPr>
        <p:txBody>
          <a:bodyPr wrap="square" rtlCol="0">
            <a:spAutoFit/>
          </a:bodyPr>
          <a:lstStyle/>
          <a:p>
            <a:r>
              <a:rPr lang="en-US" sz="2400" b="1" dirty="0" smtClean="0"/>
              <a:t>14</a:t>
            </a:r>
            <a:endParaRPr lang="ru-RU" sz="2400" b="1" dirty="0"/>
          </a:p>
        </p:txBody>
      </p:sp>
      <p:sp>
        <p:nvSpPr>
          <p:cNvPr id="40" name="TextBox 39"/>
          <p:cNvSpPr txBox="1"/>
          <p:nvPr/>
        </p:nvSpPr>
        <p:spPr>
          <a:xfrm>
            <a:off x="6562846" y="3688153"/>
            <a:ext cx="356188" cy="461665"/>
          </a:xfrm>
          <a:prstGeom prst="rect">
            <a:avLst/>
          </a:prstGeom>
          <a:noFill/>
        </p:spPr>
        <p:txBody>
          <a:bodyPr wrap="none" rtlCol="0">
            <a:spAutoFit/>
          </a:bodyPr>
          <a:lstStyle/>
          <a:p>
            <a:r>
              <a:rPr lang="en-US" sz="2400" b="1" dirty="0" smtClean="0"/>
              <a:t>3</a:t>
            </a:r>
            <a:endParaRPr lang="ru-RU" sz="2400" b="1" dirty="0"/>
          </a:p>
        </p:txBody>
      </p:sp>
      <p:sp>
        <p:nvSpPr>
          <p:cNvPr id="41" name="TextBox 40"/>
          <p:cNvSpPr txBox="1"/>
          <p:nvPr/>
        </p:nvSpPr>
        <p:spPr>
          <a:xfrm>
            <a:off x="6218632" y="3752504"/>
            <a:ext cx="441441" cy="369332"/>
          </a:xfrm>
          <a:prstGeom prst="rect">
            <a:avLst/>
          </a:prstGeom>
          <a:noFill/>
        </p:spPr>
        <p:txBody>
          <a:bodyPr wrap="square" rtlCol="0">
            <a:spAutoFit/>
          </a:bodyPr>
          <a:lstStyle/>
          <a:p>
            <a:r>
              <a:rPr lang="en-US" b="1" dirty="0" smtClean="0"/>
              <a:t>15</a:t>
            </a:r>
            <a:endParaRPr lang="ru-RU" b="1" dirty="0"/>
          </a:p>
        </p:txBody>
      </p:sp>
      <p:sp>
        <p:nvSpPr>
          <p:cNvPr id="42" name="TextBox 41"/>
          <p:cNvSpPr txBox="1"/>
          <p:nvPr/>
        </p:nvSpPr>
        <p:spPr>
          <a:xfrm>
            <a:off x="5886885" y="3731998"/>
            <a:ext cx="441146" cy="369332"/>
          </a:xfrm>
          <a:prstGeom prst="rect">
            <a:avLst/>
          </a:prstGeom>
          <a:noFill/>
        </p:spPr>
        <p:txBody>
          <a:bodyPr wrap="none" rtlCol="0">
            <a:spAutoFit/>
          </a:bodyPr>
          <a:lstStyle/>
          <a:p>
            <a:r>
              <a:rPr lang="en-US" b="1" dirty="0" smtClean="0"/>
              <a:t>16</a:t>
            </a:r>
            <a:endParaRPr lang="ru-RU" b="1" dirty="0"/>
          </a:p>
        </p:txBody>
      </p:sp>
      <p:sp>
        <p:nvSpPr>
          <p:cNvPr id="43" name="TextBox 42"/>
          <p:cNvSpPr txBox="1"/>
          <p:nvPr/>
        </p:nvSpPr>
        <p:spPr>
          <a:xfrm>
            <a:off x="6217567" y="4067463"/>
            <a:ext cx="220720" cy="400110"/>
          </a:xfrm>
          <a:prstGeom prst="rect">
            <a:avLst/>
          </a:prstGeom>
          <a:noFill/>
        </p:spPr>
        <p:txBody>
          <a:bodyPr wrap="square" rtlCol="0">
            <a:spAutoFit/>
          </a:bodyPr>
          <a:lstStyle/>
          <a:p>
            <a:r>
              <a:rPr lang="en-US" sz="2000" b="1" dirty="0"/>
              <a:t>3</a:t>
            </a:r>
            <a:endParaRPr lang="ru-RU" sz="2000" b="1" dirty="0"/>
          </a:p>
        </p:txBody>
      </p:sp>
      <p:sp>
        <p:nvSpPr>
          <p:cNvPr id="44" name="TextBox 43"/>
          <p:cNvSpPr txBox="1"/>
          <p:nvPr/>
        </p:nvSpPr>
        <p:spPr>
          <a:xfrm>
            <a:off x="6024509" y="5313739"/>
            <a:ext cx="470000" cy="400110"/>
          </a:xfrm>
          <a:prstGeom prst="rect">
            <a:avLst/>
          </a:prstGeom>
          <a:noFill/>
        </p:spPr>
        <p:txBody>
          <a:bodyPr wrap="none" rtlCol="0">
            <a:spAutoFit/>
          </a:bodyPr>
          <a:lstStyle/>
          <a:p>
            <a:r>
              <a:rPr lang="en-US" sz="2000" b="1" dirty="0" smtClean="0"/>
              <a:t>42</a:t>
            </a:r>
            <a:endParaRPr lang="ru-RU" sz="2400" b="1" dirty="0"/>
          </a:p>
        </p:txBody>
      </p:sp>
      <p:sp>
        <p:nvSpPr>
          <p:cNvPr id="45" name="TextBox 44"/>
          <p:cNvSpPr txBox="1"/>
          <p:nvPr/>
        </p:nvSpPr>
        <p:spPr>
          <a:xfrm>
            <a:off x="5591526" y="5674702"/>
            <a:ext cx="513388" cy="400110"/>
          </a:xfrm>
          <a:prstGeom prst="rect">
            <a:avLst/>
          </a:prstGeom>
          <a:noFill/>
        </p:spPr>
        <p:txBody>
          <a:bodyPr wrap="square" rtlCol="0">
            <a:spAutoFit/>
          </a:bodyPr>
          <a:lstStyle/>
          <a:p>
            <a:r>
              <a:rPr lang="en-US" sz="2000" b="1" dirty="0" smtClean="0"/>
              <a:t>43</a:t>
            </a:r>
            <a:endParaRPr lang="ru-RU" sz="2000" b="1" dirty="0"/>
          </a:p>
        </p:txBody>
      </p:sp>
      <p:sp>
        <p:nvSpPr>
          <p:cNvPr id="46" name="TextBox 45"/>
          <p:cNvSpPr txBox="1"/>
          <p:nvPr/>
        </p:nvSpPr>
        <p:spPr>
          <a:xfrm>
            <a:off x="5077802" y="5252184"/>
            <a:ext cx="560549" cy="461665"/>
          </a:xfrm>
          <a:prstGeom prst="rect">
            <a:avLst/>
          </a:prstGeom>
          <a:noFill/>
        </p:spPr>
        <p:txBody>
          <a:bodyPr wrap="square" rtlCol="0">
            <a:spAutoFit/>
          </a:bodyPr>
          <a:lstStyle/>
          <a:p>
            <a:r>
              <a:rPr lang="en-US" sz="2400" b="1" dirty="0" smtClean="0"/>
              <a:t>44</a:t>
            </a:r>
            <a:endParaRPr lang="ru-RU" sz="2400" b="1" dirty="0"/>
          </a:p>
        </p:txBody>
      </p:sp>
      <p:sp>
        <p:nvSpPr>
          <p:cNvPr id="47" name="TextBox 46"/>
          <p:cNvSpPr txBox="1"/>
          <p:nvPr/>
        </p:nvSpPr>
        <p:spPr>
          <a:xfrm>
            <a:off x="4627697" y="5252183"/>
            <a:ext cx="527709" cy="461665"/>
          </a:xfrm>
          <a:prstGeom prst="rect">
            <a:avLst/>
          </a:prstGeom>
          <a:noFill/>
        </p:spPr>
        <p:txBody>
          <a:bodyPr wrap="none" rtlCol="0">
            <a:spAutoFit/>
          </a:bodyPr>
          <a:lstStyle/>
          <a:p>
            <a:r>
              <a:rPr lang="en-US" sz="2400" b="1" dirty="0" smtClean="0"/>
              <a:t>44</a:t>
            </a:r>
            <a:endParaRPr lang="ru-RU" sz="2400" b="1" dirty="0"/>
          </a:p>
        </p:txBody>
      </p:sp>
      <p:sp>
        <p:nvSpPr>
          <p:cNvPr id="48" name="TextBox 47"/>
          <p:cNvSpPr txBox="1"/>
          <p:nvPr/>
        </p:nvSpPr>
        <p:spPr>
          <a:xfrm>
            <a:off x="4381964" y="4784492"/>
            <a:ext cx="545456" cy="461665"/>
          </a:xfrm>
          <a:prstGeom prst="rect">
            <a:avLst/>
          </a:prstGeom>
          <a:noFill/>
        </p:spPr>
        <p:txBody>
          <a:bodyPr wrap="square" rtlCol="0">
            <a:spAutoFit/>
          </a:bodyPr>
          <a:lstStyle/>
          <a:p>
            <a:r>
              <a:rPr lang="en-US" sz="2400" b="1" dirty="0" smtClean="0"/>
              <a:t>45</a:t>
            </a:r>
            <a:endParaRPr lang="ru-RU" sz="2400" b="1" dirty="0"/>
          </a:p>
        </p:txBody>
      </p:sp>
      <p:sp>
        <p:nvSpPr>
          <p:cNvPr id="49" name="TextBox 48"/>
          <p:cNvSpPr txBox="1"/>
          <p:nvPr/>
        </p:nvSpPr>
        <p:spPr>
          <a:xfrm>
            <a:off x="5442102" y="2965015"/>
            <a:ext cx="475721" cy="400110"/>
          </a:xfrm>
          <a:prstGeom prst="rect">
            <a:avLst/>
          </a:prstGeom>
          <a:noFill/>
        </p:spPr>
        <p:txBody>
          <a:bodyPr wrap="square" rtlCol="0">
            <a:spAutoFit/>
          </a:bodyPr>
          <a:lstStyle/>
          <a:p>
            <a:r>
              <a:rPr lang="en-US" sz="2000" b="1" dirty="0" smtClean="0"/>
              <a:t>19</a:t>
            </a:r>
            <a:endParaRPr lang="ru-RU" sz="2000" b="1" dirty="0"/>
          </a:p>
        </p:txBody>
      </p:sp>
      <p:sp>
        <p:nvSpPr>
          <p:cNvPr id="50" name="TextBox 49"/>
          <p:cNvSpPr txBox="1"/>
          <p:nvPr/>
        </p:nvSpPr>
        <p:spPr>
          <a:xfrm>
            <a:off x="5015886" y="3042115"/>
            <a:ext cx="527709" cy="461665"/>
          </a:xfrm>
          <a:prstGeom prst="rect">
            <a:avLst/>
          </a:prstGeom>
          <a:noFill/>
        </p:spPr>
        <p:txBody>
          <a:bodyPr wrap="none" rtlCol="0">
            <a:spAutoFit/>
          </a:bodyPr>
          <a:lstStyle/>
          <a:p>
            <a:r>
              <a:rPr lang="en-US" sz="2400" b="1" dirty="0" smtClean="0"/>
              <a:t>17</a:t>
            </a:r>
            <a:endParaRPr lang="ru-RU" sz="2400" b="1" dirty="0"/>
          </a:p>
        </p:txBody>
      </p:sp>
      <p:sp>
        <p:nvSpPr>
          <p:cNvPr id="51" name="TextBox 50"/>
          <p:cNvSpPr txBox="1"/>
          <p:nvPr/>
        </p:nvSpPr>
        <p:spPr>
          <a:xfrm>
            <a:off x="5002998" y="3639665"/>
            <a:ext cx="527709" cy="461665"/>
          </a:xfrm>
          <a:prstGeom prst="rect">
            <a:avLst/>
          </a:prstGeom>
          <a:noFill/>
        </p:spPr>
        <p:txBody>
          <a:bodyPr wrap="none" rtlCol="0">
            <a:spAutoFit/>
          </a:bodyPr>
          <a:lstStyle/>
          <a:p>
            <a:r>
              <a:rPr lang="en-US" sz="2400" b="1" dirty="0" smtClean="0"/>
              <a:t>18</a:t>
            </a:r>
            <a:endParaRPr lang="ru-RU" sz="2400" b="1" dirty="0"/>
          </a:p>
        </p:txBody>
      </p:sp>
      <p:sp>
        <p:nvSpPr>
          <p:cNvPr id="52" name="TextBox 51"/>
          <p:cNvSpPr txBox="1"/>
          <p:nvPr/>
        </p:nvSpPr>
        <p:spPr>
          <a:xfrm>
            <a:off x="5237677" y="4092764"/>
            <a:ext cx="570324" cy="400110"/>
          </a:xfrm>
          <a:prstGeom prst="rect">
            <a:avLst/>
          </a:prstGeom>
          <a:noFill/>
        </p:spPr>
        <p:txBody>
          <a:bodyPr wrap="square" rtlCol="0">
            <a:spAutoFit/>
          </a:bodyPr>
          <a:lstStyle/>
          <a:p>
            <a:r>
              <a:rPr lang="en-US" sz="2000" b="1" dirty="0" smtClean="0"/>
              <a:t>17</a:t>
            </a:r>
            <a:endParaRPr lang="ru-RU" sz="2000" b="1" dirty="0"/>
          </a:p>
        </p:txBody>
      </p:sp>
      <p:sp>
        <p:nvSpPr>
          <p:cNvPr id="53" name="TextBox 52"/>
          <p:cNvSpPr txBox="1"/>
          <p:nvPr/>
        </p:nvSpPr>
        <p:spPr>
          <a:xfrm>
            <a:off x="4976616" y="4372175"/>
            <a:ext cx="412292" cy="338554"/>
          </a:xfrm>
          <a:prstGeom prst="rect">
            <a:avLst/>
          </a:prstGeom>
          <a:noFill/>
        </p:spPr>
        <p:txBody>
          <a:bodyPr wrap="none" rtlCol="0">
            <a:spAutoFit/>
          </a:bodyPr>
          <a:lstStyle/>
          <a:p>
            <a:r>
              <a:rPr lang="en-US" sz="1600" b="1" dirty="0" smtClean="0"/>
              <a:t>20</a:t>
            </a:r>
            <a:endParaRPr lang="ru-RU" sz="1600" b="1" dirty="0"/>
          </a:p>
        </p:txBody>
      </p:sp>
      <p:sp>
        <p:nvSpPr>
          <p:cNvPr id="54" name="TextBox 53"/>
          <p:cNvSpPr txBox="1"/>
          <p:nvPr/>
        </p:nvSpPr>
        <p:spPr>
          <a:xfrm>
            <a:off x="5515155" y="4330626"/>
            <a:ext cx="487988" cy="338554"/>
          </a:xfrm>
          <a:prstGeom prst="rect">
            <a:avLst/>
          </a:prstGeom>
          <a:noFill/>
        </p:spPr>
        <p:txBody>
          <a:bodyPr wrap="square" rtlCol="0">
            <a:spAutoFit/>
          </a:bodyPr>
          <a:lstStyle/>
          <a:p>
            <a:r>
              <a:rPr lang="en-US" sz="1600" b="1" dirty="0" smtClean="0"/>
              <a:t>21</a:t>
            </a:r>
            <a:endParaRPr lang="ru-RU" sz="1600" b="1" dirty="0"/>
          </a:p>
        </p:txBody>
      </p:sp>
      <p:sp>
        <p:nvSpPr>
          <p:cNvPr id="56" name="TextBox 55"/>
          <p:cNvSpPr txBox="1"/>
          <p:nvPr/>
        </p:nvSpPr>
        <p:spPr>
          <a:xfrm>
            <a:off x="5874123" y="4320266"/>
            <a:ext cx="418459" cy="307777"/>
          </a:xfrm>
          <a:prstGeom prst="rect">
            <a:avLst/>
          </a:prstGeom>
          <a:noFill/>
        </p:spPr>
        <p:txBody>
          <a:bodyPr wrap="square" rtlCol="0">
            <a:spAutoFit/>
          </a:bodyPr>
          <a:lstStyle/>
          <a:p>
            <a:r>
              <a:rPr lang="en-US" sz="1400" b="1" dirty="0" smtClean="0"/>
              <a:t>22</a:t>
            </a:r>
            <a:endParaRPr lang="ru-RU" sz="1200" b="1" dirty="0"/>
          </a:p>
        </p:txBody>
      </p:sp>
      <p:sp>
        <p:nvSpPr>
          <p:cNvPr id="57" name="TextBox 56"/>
          <p:cNvSpPr txBox="1"/>
          <p:nvPr/>
        </p:nvSpPr>
        <p:spPr>
          <a:xfrm>
            <a:off x="6104914" y="4321056"/>
            <a:ext cx="474176" cy="307777"/>
          </a:xfrm>
          <a:prstGeom prst="rect">
            <a:avLst/>
          </a:prstGeom>
          <a:noFill/>
        </p:spPr>
        <p:txBody>
          <a:bodyPr wrap="square" rtlCol="0">
            <a:spAutoFit/>
          </a:bodyPr>
          <a:lstStyle/>
          <a:p>
            <a:r>
              <a:rPr lang="en-US" sz="1400" b="1" dirty="0" smtClean="0"/>
              <a:t>23</a:t>
            </a:r>
            <a:endParaRPr lang="ru-RU" sz="1200" b="1" dirty="0"/>
          </a:p>
        </p:txBody>
      </p:sp>
      <p:sp>
        <p:nvSpPr>
          <p:cNvPr id="58" name="TextBox 57"/>
          <p:cNvSpPr txBox="1"/>
          <p:nvPr/>
        </p:nvSpPr>
        <p:spPr>
          <a:xfrm>
            <a:off x="6257481" y="4577983"/>
            <a:ext cx="383438" cy="307777"/>
          </a:xfrm>
          <a:prstGeom prst="rect">
            <a:avLst/>
          </a:prstGeom>
          <a:noFill/>
        </p:spPr>
        <p:txBody>
          <a:bodyPr wrap="none" rtlCol="0">
            <a:spAutoFit/>
          </a:bodyPr>
          <a:lstStyle/>
          <a:p>
            <a:r>
              <a:rPr lang="en-US" sz="1400" b="1" dirty="0" smtClean="0"/>
              <a:t>24</a:t>
            </a:r>
            <a:endParaRPr lang="ru-RU" sz="1400" b="1" dirty="0"/>
          </a:p>
        </p:txBody>
      </p:sp>
      <p:sp>
        <p:nvSpPr>
          <p:cNvPr id="59" name="TextBox 58"/>
          <p:cNvSpPr txBox="1"/>
          <p:nvPr/>
        </p:nvSpPr>
        <p:spPr>
          <a:xfrm>
            <a:off x="2182092" y="5564470"/>
            <a:ext cx="533399" cy="461665"/>
          </a:xfrm>
          <a:prstGeom prst="rect">
            <a:avLst/>
          </a:prstGeom>
          <a:noFill/>
        </p:spPr>
        <p:txBody>
          <a:bodyPr wrap="square" rtlCol="0">
            <a:spAutoFit/>
          </a:bodyPr>
          <a:lstStyle/>
          <a:p>
            <a:r>
              <a:rPr lang="en-US" sz="2400" b="1" dirty="0" smtClean="0"/>
              <a:t>59</a:t>
            </a:r>
            <a:endParaRPr lang="ru-RU" sz="2400" b="1" dirty="0"/>
          </a:p>
        </p:txBody>
      </p:sp>
      <p:sp>
        <p:nvSpPr>
          <p:cNvPr id="60" name="TextBox 59"/>
          <p:cNvSpPr txBox="1"/>
          <p:nvPr/>
        </p:nvSpPr>
        <p:spPr>
          <a:xfrm>
            <a:off x="2143760" y="5144014"/>
            <a:ext cx="527709" cy="461665"/>
          </a:xfrm>
          <a:prstGeom prst="rect">
            <a:avLst/>
          </a:prstGeom>
          <a:noFill/>
        </p:spPr>
        <p:txBody>
          <a:bodyPr wrap="none" rtlCol="0">
            <a:spAutoFit/>
          </a:bodyPr>
          <a:lstStyle/>
          <a:p>
            <a:r>
              <a:rPr lang="en-US" sz="2400" b="1" dirty="0" smtClean="0"/>
              <a:t>58</a:t>
            </a:r>
            <a:endParaRPr lang="ru-RU" sz="2400" b="1" dirty="0"/>
          </a:p>
        </p:txBody>
      </p:sp>
      <p:sp>
        <p:nvSpPr>
          <p:cNvPr id="61" name="TextBox 60"/>
          <p:cNvSpPr txBox="1"/>
          <p:nvPr/>
        </p:nvSpPr>
        <p:spPr>
          <a:xfrm>
            <a:off x="2160170" y="4800354"/>
            <a:ext cx="527709" cy="461665"/>
          </a:xfrm>
          <a:prstGeom prst="rect">
            <a:avLst/>
          </a:prstGeom>
          <a:noFill/>
        </p:spPr>
        <p:txBody>
          <a:bodyPr wrap="none" rtlCol="0">
            <a:spAutoFit/>
          </a:bodyPr>
          <a:lstStyle/>
          <a:p>
            <a:r>
              <a:rPr lang="en-US" sz="2400" b="1" dirty="0" smtClean="0"/>
              <a:t>56</a:t>
            </a:r>
            <a:endParaRPr lang="ru-RU" sz="2400" b="1" dirty="0"/>
          </a:p>
        </p:txBody>
      </p:sp>
      <p:sp>
        <p:nvSpPr>
          <p:cNvPr id="62" name="TextBox 61"/>
          <p:cNvSpPr txBox="1"/>
          <p:nvPr/>
        </p:nvSpPr>
        <p:spPr>
          <a:xfrm>
            <a:off x="3155367" y="4965032"/>
            <a:ext cx="577528" cy="461665"/>
          </a:xfrm>
          <a:prstGeom prst="rect">
            <a:avLst/>
          </a:prstGeom>
          <a:noFill/>
        </p:spPr>
        <p:txBody>
          <a:bodyPr wrap="square" rtlCol="0">
            <a:spAutoFit/>
          </a:bodyPr>
          <a:lstStyle/>
          <a:p>
            <a:r>
              <a:rPr lang="en-US" sz="2400" b="1" dirty="0" smtClean="0"/>
              <a:t>57</a:t>
            </a:r>
            <a:endParaRPr lang="ru-RU" sz="2400" b="1" dirty="0"/>
          </a:p>
        </p:txBody>
      </p:sp>
      <p:sp>
        <p:nvSpPr>
          <p:cNvPr id="63" name="TextBox 62"/>
          <p:cNvSpPr txBox="1"/>
          <p:nvPr/>
        </p:nvSpPr>
        <p:spPr>
          <a:xfrm>
            <a:off x="2098304" y="4467573"/>
            <a:ext cx="587117" cy="461665"/>
          </a:xfrm>
          <a:prstGeom prst="rect">
            <a:avLst/>
          </a:prstGeom>
          <a:noFill/>
        </p:spPr>
        <p:txBody>
          <a:bodyPr wrap="square" rtlCol="0">
            <a:spAutoFit/>
          </a:bodyPr>
          <a:lstStyle/>
          <a:p>
            <a:r>
              <a:rPr lang="en-US" sz="2400" b="1" dirty="0" smtClean="0"/>
              <a:t>54</a:t>
            </a:r>
            <a:endParaRPr lang="ru-RU" sz="2400" b="1" dirty="0"/>
          </a:p>
        </p:txBody>
      </p:sp>
      <p:sp>
        <p:nvSpPr>
          <p:cNvPr id="64" name="TextBox 63"/>
          <p:cNvSpPr txBox="1"/>
          <p:nvPr/>
        </p:nvSpPr>
        <p:spPr>
          <a:xfrm>
            <a:off x="2945450" y="4510674"/>
            <a:ext cx="470000" cy="400110"/>
          </a:xfrm>
          <a:prstGeom prst="rect">
            <a:avLst/>
          </a:prstGeom>
          <a:noFill/>
        </p:spPr>
        <p:txBody>
          <a:bodyPr wrap="none" rtlCol="0">
            <a:spAutoFit/>
          </a:bodyPr>
          <a:lstStyle/>
          <a:p>
            <a:r>
              <a:rPr lang="en-US" sz="2000" b="1" dirty="0" smtClean="0"/>
              <a:t>55</a:t>
            </a:r>
            <a:endParaRPr lang="ru-RU" sz="2000" b="1" dirty="0"/>
          </a:p>
        </p:txBody>
      </p:sp>
      <p:sp>
        <p:nvSpPr>
          <p:cNvPr id="65" name="TextBox 64"/>
          <p:cNvSpPr txBox="1"/>
          <p:nvPr/>
        </p:nvSpPr>
        <p:spPr>
          <a:xfrm>
            <a:off x="2945450" y="3972065"/>
            <a:ext cx="470000" cy="400110"/>
          </a:xfrm>
          <a:prstGeom prst="rect">
            <a:avLst/>
          </a:prstGeom>
          <a:noFill/>
        </p:spPr>
        <p:txBody>
          <a:bodyPr wrap="none" rtlCol="0">
            <a:spAutoFit/>
          </a:bodyPr>
          <a:lstStyle/>
          <a:p>
            <a:r>
              <a:rPr lang="en-US" sz="2000" b="1" dirty="0" smtClean="0"/>
              <a:t>53</a:t>
            </a:r>
            <a:endParaRPr lang="ru-RU" sz="2000" b="1" dirty="0"/>
          </a:p>
        </p:txBody>
      </p:sp>
      <p:sp>
        <p:nvSpPr>
          <p:cNvPr id="66" name="TextBox 65"/>
          <p:cNvSpPr txBox="1"/>
          <p:nvPr/>
        </p:nvSpPr>
        <p:spPr>
          <a:xfrm>
            <a:off x="3155367" y="3383978"/>
            <a:ext cx="576648" cy="461665"/>
          </a:xfrm>
          <a:prstGeom prst="rect">
            <a:avLst/>
          </a:prstGeom>
          <a:noFill/>
        </p:spPr>
        <p:txBody>
          <a:bodyPr wrap="square" rtlCol="0">
            <a:spAutoFit/>
          </a:bodyPr>
          <a:lstStyle/>
          <a:p>
            <a:r>
              <a:rPr lang="en-US" sz="2400" b="1" dirty="0" smtClean="0"/>
              <a:t>52</a:t>
            </a:r>
            <a:endParaRPr lang="ru-RU" sz="2400" b="1" dirty="0"/>
          </a:p>
        </p:txBody>
      </p:sp>
      <p:sp>
        <p:nvSpPr>
          <p:cNvPr id="67" name="TextBox 66"/>
          <p:cNvSpPr txBox="1"/>
          <p:nvPr/>
        </p:nvSpPr>
        <p:spPr>
          <a:xfrm>
            <a:off x="3023257" y="3034005"/>
            <a:ext cx="470000" cy="400110"/>
          </a:xfrm>
          <a:prstGeom prst="rect">
            <a:avLst/>
          </a:prstGeom>
          <a:noFill/>
        </p:spPr>
        <p:txBody>
          <a:bodyPr wrap="none" rtlCol="0">
            <a:spAutoFit/>
          </a:bodyPr>
          <a:lstStyle/>
          <a:p>
            <a:r>
              <a:rPr lang="en-US" sz="2000" b="1" dirty="0" smtClean="0"/>
              <a:t>51</a:t>
            </a:r>
            <a:endParaRPr lang="ru-RU" sz="2000" b="1" dirty="0"/>
          </a:p>
        </p:txBody>
      </p:sp>
      <p:sp>
        <p:nvSpPr>
          <p:cNvPr id="68" name="TextBox 67"/>
          <p:cNvSpPr txBox="1"/>
          <p:nvPr/>
        </p:nvSpPr>
        <p:spPr>
          <a:xfrm>
            <a:off x="3204190" y="2648458"/>
            <a:ext cx="527709" cy="461665"/>
          </a:xfrm>
          <a:prstGeom prst="rect">
            <a:avLst/>
          </a:prstGeom>
          <a:noFill/>
        </p:spPr>
        <p:txBody>
          <a:bodyPr wrap="none" rtlCol="0">
            <a:spAutoFit/>
          </a:bodyPr>
          <a:lstStyle/>
          <a:p>
            <a:r>
              <a:rPr lang="en-US" sz="2400" b="1" dirty="0" smtClean="0"/>
              <a:t>50</a:t>
            </a:r>
            <a:endParaRPr lang="ru-RU" sz="2400" b="1" dirty="0"/>
          </a:p>
        </p:txBody>
      </p:sp>
      <p:sp>
        <p:nvSpPr>
          <p:cNvPr id="69" name="TextBox 68"/>
          <p:cNvSpPr txBox="1"/>
          <p:nvPr/>
        </p:nvSpPr>
        <p:spPr>
          <a:xfrm>
            <a:off x="2674331" y="2695451"/>
            <a:ext cx="470000" cy="400110"/>
          </a:xfrm>
          <a:prstGeom prst="rect">
            <a:avLst/>
          </a:prstGeom>
          <a:noFill/>
        </p:spPr>
        <p:txBody>
          <a:bodyPr wrap="none" rtlCol="0">
            <a:spAutoFit/>
          </a:bodyPr>
          <a:lstStyle/>
          <a:p>
            <a:r>
              <a:rPr lang="en-US" sz="2000" b="1" dirty="0" smtClean="0"/>
              <a:t>48</a:t>
            </a:r>
            <a:endParaRPr lang="ru-RU" sz="2000" b="1" dirty="0"/>
          </a:p>
        </p:txBody>
      </p:sp>
      <p:sp>
        <p:nvSpPr>
          <p:cNvPr id="70" name="TextBox 69"/>
          <p:cNvSpPr txBox="1"/>
          <p:nvPr/>
        </p:nvSpPr>
        <p:spPr>
          <a:xfrm>
            <a:off x="2176585" y="2441148"/>
            <a:ext cx="538905" cy="461665"/>
          </a:xfrm>
          <a:prstGeom prst="rect">
            <a:avLst/>
          </a:prstGeom>
          <a:noFill/>
        </p:spPr>
        <p:txBody>
          <a:bodyPr wrap="square" rtlCol="0">
            <a:spAutoFit/>
          </a:bodyPr>
          <a:lstStyle/>
          <a:p>
            <a:r>
              <a:rPr lang="en-US" sz="2400" b="1" dirty="0" smtClean="0"/>
              <a:t>46</a:t>
            </a:r>
            <a:endParaRPr lang="ru-RU" sz="2400" b="1" dirty="0"/>
          </a:p>
        </p:txBody>
      </p:sp>
      <p:sp>
        <p:nvSpPr>
          <p:cNvPr id="71" name="TextBox 70"/>
          <p:cNvSpPr txBox="1"/>
          <p:nvPr/>
        </p:nvSpPr>
        <p:spPr>
          <a:xfrm>
            <a:off x="2053825" y="3173007"/>
            <a:ext cx="470000" cy="400110"/>
          </a:xfrm>
          <a:prstGeom prst="rect">
            <a:avLst/>
          </a:prstGeom>
          <a:noFill/>
        </p:spPr>
        <p:txBody>
          <a:bodyPr wrap="none" rtlCol="0">
            <a:spAutoFit/>
          </a:bodyPr>
          <a:lstStyle/>
          <a:p>
            <a:r>
              <a:rPr lang="en-US" sz="2000" b="1" dirty="0" smtClean="0"/>
              <a:t>49</a:t>
            </a:r>
            <a:endParaRPr lang="ru-RU" sz="2000" b="1" dirty="0"/>
          </a:p>
        </p:txBody>
      </p:sp>
      <p:sp>
        <p:nvSpPr>
          <p:cNvPr id="74" name="Прямоугольник 73"/>
          <p:cNvSpPr/>
          <p:nvPr/>
        </p:nvSpPr>
        <p:spPr>
          <a:xfrm>
            <a:off x="1117074" y="224059"/>
            <a:ext cx="10479180" cy="954107"/>
          </a:xfrm>
          <a:prstGeom prst="rect">
            <a:avLst/>
          </a:prstGeom>
        </p:spPr>
        <p:txBody>
          <a:bodyPr wrap="square">
            <a:spAutoFit/>
          </a:bodyPr>
          <a:lstStyle/>
          <a:p>
            <a:pPr algn="ctr"/>
            <a:r>
              <a:rPr lang="uk-UA" sz="2000" b="1" dirty="0"/>
              <a:t>План-схема </a:t>
            </a:r>
          </a:p>
          <a:p>
            <a:pPr algn="ctr"/>
            <a:r>
              <a:rPr lang="uk-UA" b="1" dirty="0"/>
              <a:t>відділення невідкладної медичної допомоги </a:t>
            </a:r>
            <a:r>
              <a:rPr lang="uk-UA" b="1" dirty="0" smtClean="0"/>
              <a:t>Лубенської </a:t>
            </a:r>
            <a:r>
              <a:rPr lang="uk-UA" b="1" dirty="0"/>
              <a:t>лікарні інтенсивного </a:t>
            </a:r>
            <a:r>
              <a:rPr lang="uk-UA" b="1" dirty="0" smtClean="0"/>
              <a:t>лікування</a:t>
            </a:r>
            <a:endParaRPr lang="en-US" b="1" dirty="0" smtClean="0"/>
          </a:p>
          <a:p>
            <a:pPr algn="ctr"/>
            <a:r>
              <a:rPr lang="uk-UA" b="1" dirty="0" smtClean="0"/>
              <a:t>Варіант </a:t>
            </a:r>
            <a:r>
              <a:rPr lang="en-US" b="1" dirty="0" smtClean="0"/>
              <a:t>2</a:t>
            </a:r>
            <a:r>
              <a:rPr lang="uk-UA" b="1" dirty="0" smtClean="0"/>
              <a:t> (зі значним розширенням площі за рахунок добудови)</a:t>
            </a:r>
            <a:endParaRPr lang="uk-UA" b="1" dirty="0"/>
          </a:p>
        </p:txBody>
      </p:sp>
    </p:spTree>
    <p:extLst>
      <p:ext uri="{BB962C8B-B14F-4D97-AF65-F5344CB8AC3E}">
        <p14:creationId xmlns="" xmlns:p14="http://schemas.microsoft.com/office/powerpoint/2010/main" val="397220679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45127" y="111857"/>
            <a:ext cx="10668000" cy="954107"/>
          </a:xfrm>
          <a:prstGeom prst="rect">
            <a:avLst/>
          </a:prstGeom>
        </p:spPr>
        <p:txBody>
          <a:bodyPr wrap="square">
            <a:spAutoFit/>
          </a:bodyPr>
          <a:lstStyle/>
          <a:p>
            <a:pPr algn="ctr"/>
            <a:r>
              <a:rPr lang="uk-UA" sz="2000" b="1" dirty="0"/>
              <a:t>План-схема </a:t>
            </a:r>
          </a:p>
          <a:p>
            <a:pPr algn="ctr"/>
            <a:r>
              <a:rPr lang="uk-UA" b="1" dirty="0"/>
              <a:t>відділення невідкладної медичної допомоги Лубенської лікарні інтенсивного лікування</a:t>
            </a:r>
            <a:endParaRPr lang="en-US" b="1" dirty="0"/>
          </a:p>
          <a:p>
            <a:pPr algn="ctr"/>
            <a:r>
              <a:rPr lang="uk-UA" b="1" dirty="0"/>
              <a:t>Варіант </a:t>
            </a:r>
            <a:r>
              <a:rPr lang="en-US" b="1" dirty="0"/>
              <a:t>2</a:t>
            </a:r>
            <a:r>
              <a:rPr lang="uk-UA" b="1" dirty="0"/>
              <a:t> (зі значним розширенням площі за рахунок добудови)</a:t>
            </a:r>
          </a:p>
        </p:txBody>
      </p:sp>
      <p:graphicFrame>
        <p:nvGraphicFramePr>
          <p:cNvPr id="3" name="Таблица 2"/>
          <p:cNvGraphicFramePr>
            <a:graphicFrameLocks noGrp="1"/>
          </p:cNvGraphicFramePr>
          <p:nvPr>
            <p:extLst/>
          </p:nvPr>
        </p:nvGraphicFramePr>
        <p:xfrm>
          <a:off x="983673" y="1065965"/>
          <a:ext cx="10834253" cy="5595777"/>
        </p:xfrm>
        <a:graphic>
          <a:graphicData uri="http://schemas.openxmlformats.org/drawingml/2006/table">
            <a:tbl>
              <a:tblPr firstRow="1" bandRow="1">
                <a:tableStyleId>{5C22544A-7EE6-4342-B048-85BDC9FD1C3A}</a:tableStyleId>
              </a:tblPr>
              <a:tblGrid>
                <a:gridCol w="494341">
                  <a:extLst>
                    <a:ext uri="{9D8B030D-6E8A-4147-A177-3AD203B41FA5}">
                      <a16:colId xmlns="" xmlns:a16="http://schemas.microsoft.com/office/drawing/2014/main" val="497990425"/>
                    </a:ext>
                  </a:extLst>
                </a:gridCol>
                <a:gridCol w="4160681">
                  <a:extLst>
                    <a:ext uri="{9D8B030D-6E8A-4147-A177-3AD203B41FA5}">
                      <a16:colId xmlns="" xmlns:a16="http://schemas.microsoft.com/office/drawing/2014/main" val="2005863928"/>
                    </a:ext>
                  </a:extLst>
                </a:gridCol>
                <a:gridCol w="762103">
                  <a:extLst>
                    <a:ext uri="{9D8B030D-6E8A-4147-A177-3AD203B41FA5}">
                      <a16:colId xmlns="" xmlns:a16="http://schemas.microsoft.com/office/drawing/2014/main" val="291329958"/>
                    </a:ext>
                  </a:extLst>
                </a:gridCol>
                <a:gridCol w="556133">
                  <a:extLst>
                    <a:ext uri="{9D8B030D-6E8A-4147-A177-3AD203B41FA5}">
                      <a16:colId xmlns="" xmlns:a16="http://schemas.microsoft.com/office/drawing/2014/main" val="3939434482"/>
                    </a:ext>
                  </a:extLst>
                </a:gridCol>
                <a:gridCol w="4092023">
                  <a:extLst>
                    <a:ext uri="{9D8B030D-6E8A-4147-A177-3AD203B41FA5}">
                      <a16:colId xmlns="" xmlns:a16="http://schemas.microsoft.com/office/drawing/2014/main" val="1120204849"/>
                    </a:ext>
                  </a:extLst>
                </a:gridCol>
                <a:gridCol w="768972">
                  <a:extLst>
                    <a:ext uri="{9D8B030D-6E8A-4147-A177-3AD203B41FA5}">
                      <a16:colId xmlns="" xmlns:a16="http://schemas.microsoft.com/office/drawing/2014/main" val="1981234704"/>
                    </a:ext>
                  </a:extLst>
                </a:gridCol>
              </a:tblGrid>
              <a:tr h="534489">
                <a:tc>
                  <a:txBody>
                    <a:bodyPr/>
                    <a:lstStyle/>
                    <a:p>
                      <a:r>
                        <a:rPr lang="uk-UA" dirty="0" smtClean="0"/>
                        <a:t>№</a:t>
                      </a:r>
                      <a:endParaRPr lang="ru-RU" dirty="0"/>
                    </a:p>
                  </a:txBody>
                  <a:tcPr/>
                </a:tc>
                <a:tc>
                  <a:txBody>
                    <a:bodyPr/>
                    <a:lstStyle/>
                    <a:p>
                      <a:r>
                        <a:rPr lang="uk-UA" dirty="0" smtClean="0"/>
                        <a:t>Найменування </a:t>
                      </a:r>
                      <a:endParaRPr lang="ru-RU" dirty="0"/>
                    </a:p>
                  </a:txBody>
                  <a:tcPr/>
                </a:tc>
                <a:tc>
                  <a:txBody>
                    <a:bodyPr/>
                    <a:lstStyle/>
                    <a:p>
                      <a:r>
                        <a:rPr lang="uk-UA" sz="1600" dirty="0" smtClean="0"/>
                        <a:t>площа</a:t>
                      </a:r>
                      <a:endParaRPr lang="ru-RU" sz="1600" dirty="0"/>
                    </a:p>
                  </a:txBody>
                  <a:tcPr/>
                </a:tc>
                <a:tc>
                  <a:txBody>
                    <a:bodyPr/>
                    <a:lstStyle/>
                    <a:p>
                      <a:r>
                        <a:rPr lang="uk-UA" dirty="0" smtClean="0"/>
                        <a:t>№</a:t>
                      </a:r>
                      <a:endParaRPr lang="ru-RU" dirty="0"/>
                    </a:p>
                  </a:txBody>
                  <a:tcPr/>
                </a:tc>
                <a:tc>
                  <a:txBody>
                    <a:bodyPr/>
                    <a:lstStyle/>
                    <a:p>
                      <a:r>
                        <a:rPr lang="uk-UA" dirty="0" smtClean="0"/>
                        <a:t>Найменування </a:t>
                      </a:r>
                      <a:endParaRPr lang="ru-RU" dirty="0"/>
                    </a:p>
                  </a:txBody>
                  <a:tcPr/>
                </a:tc>
                <a:tc>
                  <a:txBody>
                    <a:bodyPr/>
                    <a:lstStyle/>
                    <a:p>
                      <a:r>
                        <a:rPr lang="uk-UA" sz="1600" dirty="0" smtClean="0"/>
                        <a:t>площа</a:t>
                      </a:r>
                      <a:endParaRPr lang="ru-RU" sz="1600" dirty="0"/>
                    </a:p>
                  </a:txBody>
                  <a:tcPr/>
                </a:tc>
                <a:extLst>
                  <a:ext uri="{0D108BD9-81ED-4DB2-BD59-A6C34878D82A}">
                    <a16:rowId xmlns="" xmlns:a16="http://schemas.microsoft.com/office/drawing/2014/main" val="3581812843"/>
                  </a:ext>
                </a:extLst>
              </a:tr>
              <a:tr h="337572">
                <a:tc>
                  <a:txBody>
                    <a:bodyPr/>
                    <a:lstStyle/>
                    <a:p>
                      <a:r>
                        <a:rPr lang="uk-UA" sz="1600" b="1" dirty="0" smtClean="0"/>
                        <a:t>1</a:t>
                      </a:r>
                      <a:endParaRPr lang="ru-RU" sz="1600" b="1" dirty="0"/>
                    </a:p>
                  </a:txBody>
                  <a:tcPr/>
                </a:tc>
                <a:tc>
                  <a:txBody>
                    <a:bodyPr/>
                    <a:lstStyle/>
                    <a:p>
                      <a:r>
                        <a:rPr lang="uk-UA" sz="1600" dirty="0" smtClean="0"/>
                        <a:t>Тамбур для заїзду</a:t>
                      </a:r>
                      <a:endParaRPr lang="ru-RU" sz="1600" dirty="0"/>
                    </a:p>
                  </a:txBody>
                  <a:tcPr/>
                </a:tc>
                <a:tc>
                  <a:txBody>
                    <a:bodyPr/>
                    <a:lstStyle/>
                    <a:p>
                      <a:endParaRPr lang="ru-RU" sz="1600" dirty="0"/>
                    </a:p>
                  </a:txBody>
                  <a:tcPr/>
                </a:tc>
                <a:tc>
                  <a:txBody>
                    <a:bodyPr/>
                    <a:lstStyle/>
                    <a:p>
                      <a:r>
                        <a:rPr lang="uk-UA" sz="1600" b="1" dirty="0" smtClean="0"/>
                        <a:t>16</a:t>
                      </a:r>
                      <a:endParaRPr lang="ru-RU" sz="1600" b="1" dirty="0"/>
                    </a:p>
                  </a:txBody>
                  <a:tcPr/>
                </a:tc>
                <a:tc>
                  <a:txBody>
                    <a:bodyPr/>
                    <a:lstStyle/>
                    <a:p>
                      <a:r>
                        <a:rPr lang="uk-UA" sz="1600" dirty="0" smtClean="0"/>
                        <a:t>Кімната</a:t>
                      </a:r>
                      <a:r>
                        <a:rPr lang="uk-UA" sz="1600" baseline="0" dirty="0" smtClean="0"/>
                        <a:t> приготування їжі</a:t>
                      </a:r>
                      <a:endParaRPr lang="ru-RU"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600" dirty="0" smtClean="0"/>
                        <a:t>10 м²</a:t>
                      </a:r>
                      <a:endParaRPr lang="ru-RU" sz="1600" dirty="0" smtClean="0"/>
                    </a:p>
                  </a:txBody>
                  <a:tcPr/>
                </a:tc>
                <a:extLst>
                  <a:ext uri="{0D108BD9-81ED-4DB2-BD59-A6C34878D82A}">
                    <a16:rowId xmlns="" xmlns:a16="http://schemas.microsoft.com/office/drawing/2014/main" val="4048031341"/>
                  </a:ext>
                </a:extLst>
              </a:tr>
              <a:tr h="337572">
                <a:tc>
                  <a:txBody>
                    <a:bodyPr/>
                    <a:lstStyle/>
                    <a:p>
                      <a:r>
                        <a:rPr lang="uk-UA" sz="1600" b="1" dirty="0" smtClean="0"/>
                        <a:t>2</a:t>
                      </a:r>
                      <a:endParaRPr lang="ru-RU" sz="1600" b="1" dirty="0"/>
                    </a:p>
                  </a:txBody>
                  <a:tcPr/>
                </a:tc>
                <a:tc>
                  <a:txBody>
                    <a:bodyPr/>
                    <a:lstStyle/>
                    <a:p>
                      <a:r>
                        <a:rPr lang="uk-UA" sz="1600" dirty="0" smtClean="0"/>
                        <a:t>Зона</a:t>
                      </a:r>
                      <a:r>
                        <a:rPr lang="uk-UA" sz="1600" baseline="0" dirty="0" smtClean="0"/>
                        <a:t> сортування</a:t>
                      </a:r>
                      <a:endParaRPr lang="ru-RU" sz="1600" dirty="0"/>
                    </a:p>
                  </a:txBody>
                  <a:tcPr/>
                </a:tc>
                <a:tc>
                  <a:txBody>
                    <a:bodyPr/>
                    <a:lstStyle/>
                    <a:p>
                      <a:endParaRPr lang="ru-RU" sz="1600"/>
                    </a:p>
                  </a:txBody>
                  <a:tcPr/>
                </a:tc>
                <a:tc>
                  <a:txBody>
                    <a:bodyPr/>
                    <a:lstStyle/>
                    <a:p>
                      <a:r>
                        <a:rPr lang="uk-UA" sz="1600" b="1" dirty="0" smtClean="0"/>
                        <a:t>17</a:t>
                      </a:r>
                      <a:endParaRPr lang="ru-RU" sz="1600" b="1" dirty="0"/>
                    </a:p>
                  </a:txBody>
                  <a:tcPr/>
                </a:tc>
                <a:tc>
                  <a:txBody>
                    <a:bodyPr/>
                    <a:lstStyle/>
                    <a:p>
                      <a:r>
                        <a:rPr lang="uk-UA" sz="1600" dirty="0" smtClean="0"/>
                        <a:t>Діагностичні палати</a:t>
                      </a:r>
                      <a:endParaRPr lang="ru-RU" sz="1600" dirty="0"/>
                    </a:p>
                  </a:txBody>
                  <a:tcPr/>
                </a:tc>
                <a:tc>
                  <a:txBody>
                    <a:bodyPr/>
                    <a:lstStyle/>
                    <a:p>
                      <a:endParaRPr lang="ru-RU" sz="1600" dirty="0"/>
                    </a:p>
                  </a:txBody>
                  <a:tcPr/>
                </a:tc>
                <a:extLst>
                  <a:ext uri="{0D108BD9-81ED-4DB2-BD59-A6C34878D82A}">
                    <a16:rowId xmlns="" xmlns:a16="http://schemas.microsoft.com/office/drawing/2014/main" val="3092260382"/>
                  </a:ext>
                </a:extLst>
              </a:tr>
              <a:tr h="337572">
                <a:tc>
                  <a:txBody>
                    <a:bodyPr/>
                    <a:lstStyle/>
                    <a:p>
                      <a:r>
                        <a:rPr lang="uk-UA" sz="1600" b="1" dirty="0" smtClean="0"/>
                        <a:t>3</a:t>
                      </a:r>
                      <a:endParaRPr lang="ru-RU" sz="1600" b="1" dirty="0"/>
                    </a:p>
                  </a:txBody>
                  <a:tcPr/>
                </a:tc>
                <a:tc>
                  <a:txBody>
                    <a:bodyPr/>
                    <a:lstStyle/>
                    <a:p>
                      <a:r>
                        <a:rPr lang="uk-UA" sz="1600" dirty="0" smtClean="0"/>
                        <a:t>Шлюз</a:t>
                      </a:r>
                      <a:endParaRPr lang="ru-RU" sz="1600" dirty="0"/>
                    </a:p>
                  </a:txBody>
                  <a:tcPr/>
                </a:tc>
                <a:tc>
                  <a:txBody>
                    <a:bodyPr/>
                    <a:lstStyle/>
                    <a:p>
                      <a:endParaRPr lang="ru-RU" sz="1600"/>
                    </a:p>
                  </a:txBody>
                  <a:tcPr/>
                </a:tc>
                <a:tc>
                  <a:txBody>
                    <a:bodyPr/>
                    <a:lstStyle/>
                    <a:p>
                      <a:r>
                        <a:rPr lang="uk-UA" sz="1600" b="1" dirty="0" smtClean="0"/>
                        <a:t>18</a:t>
                      </a:r>
                      <a:endParaRPr lang="ru-RU" sz="1600" b="1" dirty="0"/>
                    </a:p>
                  </a:txBody>
                  <a:tcPr/>
                </a:tc>
                <a:tc>
                  <a:txBody>
                    <a:bodyPr/>
                    <a:lstStyle/>
                    <a:p>
                      <a:r>
                        <a:rPr lang="uk-UA" sz="1600" dirty="0" smtClean="0"/>
                        <a:t>Бокс</a:t>
                      </a:r>
                      <a:endParaRPr lang="ru-RU" sz="1600" dirty="0"/>
                    </a:p>
                  </a:txBody>
                  <a:tcPr/>
                </a:tc>
                <a:tc>
                  <a:txBody>
                    <a:bodyPr/>
                    <a:lstStyle/>
                    <a:p>
                      <a:endParaRPr lang="ru-RU" sz="1600" dirty="0"/>
                    </a:p>
                  </a:txBody>
                  <a:tcPr/>
                </a:tc>
                <a:extLst>
                  <a:ext uri="{0D108BD9-81ED-4DB2-BD59-A6C34878D82A}">
                    <a16:rowId xmlns="" xmlns:a16="http://schemas.microsoft.com/office/drawing/2014/main" val="2152436579"/>
                  </a:ext>
                </a:extLst>
              </a:tr>
              <a:tr h="337572">
                <a:tc>
                  <a:txBody>
                    <a:bodyPr/>
                    <a:lstStyle/>
                    <a:p>
                      <a:r>
                        <a:rPr lang="uk-UA" sz="1600" b="1" dirty="0" smtClean="0"/>
                        <a:t>4</a:t>
                      </a:r>
                      <a:endParaRPr lang="ru-RU" sz="1600" b="1" dirty="0"/>
                    </a:p>
                  </a:txBody>
                  <a:tcPr/>
                </a:tc>
                <a:tc>
                  <a:txBody>
                    <a:bodyPr/>
                    <a:lstStyle/>
                    <a:p>
                      <a:r>
                        <a:rPr lang="uk-UA" sz="1600" dirty="0" smtClean="0"/>
                        <a:t>Зберігання </a:t>
                      </a:r>
                      <a:r>
                        <a:rPr lang="uk-UA" sz="1600" dirty="0" err="1" smtClean="0"/>
                        <a:t>каталок</a:t>
                      </a:r>
                      <a:endParaRPr lang="ru-RU" sz="1600" dirty="0"/>
                    </a:p>
                  </a:txBody>
                  <a:tcPr/>
                </a:tc>
                <a:tc>
                  <a:txBody>
                    <a:bodyPr/>
                    <a:lstStyle/>
                    <a:p>
                      <a:r>
                        <a:rPr lang="uk-UA" sz="1600" dirty="0" smtClean="0"/>
                        <a:t>6 м²</a:t>
                      </a:r>
                      <a:endParaRPr lang="ru-RU" sz="1600" dirty="0"/>
                    </a:p>
                  </a:txBody>
                  <a:tcPr/>
                </a:tc>
                <a:tc>
                  <a:txBody>
                    <a:bodyPr/>
                    <a:lstStyle/>
                    <a:p>
                      <a:r>
                        <a:rPr lang="uk-UA" sz="1600" b="1" dirty="0" smtClean="0"/>
                        <a:t>19</a:t>
                      </a:r>
                      <a:endParaRPr lang="ru-RU" sz="1600" b="1" dirty="0"/>
                    </a:p>
                  </a:txBody>
                  <a:tcPr/>
                </a:tc>
                <a:tc>
                  <a:txBody>
                    <a:bodyPr/>
                    <a:lstStyle/>
                    <a:p>
                      <a:r>
                        <a:rPr lang="uk-UA" sz="1600" dirty="0" smtClean="0"/>
                        <a:t>Кімната приготування ін’єкцій </a:t>
                      </a:r>
                      <a:endParaRPr lang="ru-RU"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600" dirty="0" smtClean="0"/>
                        <a:t>9 м²</a:t>
                      </a:r>
                      <a:endParaRPr lang="ru-RU" sz="1600" dirty="0" smtClean="0"/>
                    </a:p>
                  </a:txBody>
                  <a:tcPr/>
                </a:tc>
                <a:extLst>
                  <a:ext uri="{0D108BD9-81ED-4DB2-BD59-A6C34878D82A}">
                    <a16:rowId xmlns="" xmlns:a16="http://schemas.microsoft.com/office/drawing/2014/main" val="2394185143"/>
                  </a:ext>
                </a:extLst>
              </a:tr>
              <a:tr h="337572">
                <a:tc>
                  <a:txBody>
                    <a:bodyPr/>
                    <a:lstStyle/>
                    <a:p>
                      <a:r>
                        <a:rPr lang="uk-UA" sz="1600" b="1" dirty="0" smtClean="0"/>
                        <a:t>5</a:t>
                      </a:r>
                      <a:endParaRPr lang="ru-RU" sz="1600" b="1" dirty="0"/>
                    </a:p>
                  </a:txBody>
                  <a:tcPr/>
                </a:tc>
                <a:tc>
                  <a:txBody>
                    <a:bodyPr/>
                    <a:lstStyle/>
                    <a:p>
                      <a:r>
                        <a:rPr lang="uk-UA" sz="1600" dirty="0" smtClean="0"/>
                        <a:t>Хол </a:t>
                      </a:r>
                      <a:endParaRPr lang="ru-RU" sz="1600" dirty="0"/>
                    </a:p>
                  </a:txBody>
                  <a:tcPr/>
                </a:tc>
                <a:tc>
                  <a:txBody>
                    <a:bodyPr/>
                    <a:lstStyle/>
                    <a:p>
                      <a:endParaRPr lang="ru-RU" sz="1600" dirty="0"/>
                    </a:p>
                  </a:txBody>
                  <a:tcPr/>
                </a:tc>
                <a:tc>
                  <a:txBody>
                    <a:bodyPr/>
                    <a:lstStyle/>
                    <a:p>
                      <a:r>
                        <a:rPr lang="uk-UA" sz="1600" b="1" dirty="0" smtClean="0"/>
                        <a:t>20</a:t>
                      </a:r>
                      <a:endParaRPr lang="ru-RU" sz="1600" b="1" dirty="0"/>
                    </a:p>
                  </a:txBody>
                  <a:tcPr/>
                </a:tc>
                <a:tc>
                  <a:txBody>
                    <a:bodyPr/>
                    <a:lstStyle/>
                    <a:p>
                      <a:r>
                        <a:rPr lang="uk-UA" sz="1600" dirty="0" smtClean="0"/>
                        <a:t>Санітарна кімната</a:t>
                      </a:r>
                      <a:endParaRPr lang="ru-RU"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600" dirty="0" smtClean="0"/>
                        <a:t>5 м²</a:t>
                      </a:r>
                      <a:endParaRPr lang="ru-RU" sz="1600" dirty="0" smtClean="0"/>
                    </a:p>
                  </a:txBody>
                  <a:tcPr/>
                </a:tc>
                <a:extLst>
                  <a:ext uri="{0D108BD9-81ED-4DB2-BD59-A6C34878D82A}">
                    <a16:rowId xmlns="" xmlns:a16="http://schemas.microsoft.com/office/drawing/2014/main" val="3917052252"/>
                  </a:ext>
                </a:extLst>
              </a:tr>
              <a:tr h="337572">
                <a:tc>
                  <a:txBody>
                    <a:bodyPr/>
                    <a:lstStyle/>
                    <a:p>
                      <a:r>
                        <a:rPr lang="uk-UA" sz="1600" b="1" dirty="0" smtClean="0"/>
                        <a:t>6</a:t>
                      </a:r>
                      <a:endParaRPr lang="ru-RU" sz="1600" b="1" dirty="0"/>
                    </a:p>
                  </a:txBody>
                  <a:tcPr/>
                </a:tc>
                <a:tc>
                  <a:txBody>
                    <a:bodyPr/>
                    <a:lstStyle/>
                    <a:p>
                      <a:r>
                        <a:rPr lang="uk-UA" sz="1600" dirty="0" smtClean="0"/>
                        <a:t>Реєстратура </a:t>
                      </a:r>
                      <a:endParaRPr lang="ru-RU" sz="1600" dirty="0"/>
                    </a:p>
                  </a:txBody>
                  <a:tcPr/>
                </a:tc>
                <a:tc>
                  <a:txBody>
                    <a:bodyPr/>
                    <a:lstStyle/>
                    <a:p>
                      <a:r>
                        <a:rPr lang="uk-UA" sz="1600" dirty="0" smtClean="0"/>
                        <a:t>17 м²</a:t>
                      </a:r>
                      <a:endParaRPr lang="ru-RU" sz="1600" dirty="0"/>
                    </a:p>
                  </a:txBody>
                  <a:tcPr/>
                </a:tc>
                <a:tc>
                  <a:txBody>
                    <a:bodyPr/>
                    <a:lstStyle/>
                    <a:p>
                      <a:r>
                        <a:rPr lang="uk-UA" sz="1600" b="1" dirty="0" smtClean="0"/>
                        <a:t>21</a:t>
                      </a:r>
                      <a:endParaRPr lang="ru-RU" sz="1600" b="1" dirty="0"/>
                    </a:p>
                  </a:txBody>
                  <a:tcPr/>
                </a:tc>
                <a:tc>
                  <a:txBody>
                    <a:bodyPr/>
                    <a:lstStyle/>
                    <a:p>
                      <a:r>
                        <a:rPr lang="uk-UA" sz="1600" dirty="0" smtClean="0"/>
                        <a:t>Чиста білизна</a:t>
                      </a:r>
                      <a:endParaRPr lang="ru-RU"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600" dirty="0" smtClean="0"/>
                        <a:t>3 м²</a:t>
                      </a:r>
                      <a:endParaRPr lang="ru-RU" sz="1600" dirty="0" smtClean="0"/>
                    </a:p>
                  </a:txBody>
                  <a:tcPr/>
                </a:tc>
                <a:extLst>
                  <a:ext uri="{0D108BD9-81ED-4DB2-BD59-A6C34878D82A}">
                    <a16:rowId xmlns="" xmlns:a16="http://schemas.microsoft.com/office/drawing/2014/main" val="476816369"/>
                  </a:ext>
                </a:extLst>
              </a:tr>
              <a:tr h="337572">
                <a:tc>
                  <a:txBody>
                    <a:bodyPr/>
                    <a:lstStyle/>
                    <a:p>
                      <a:r>
                        <a:rPr lang="uk-UA" sz="1600" b="1" dirty="0" smtClean="0"/>
                        <a:t>7</a:t>
                      </a:r>
                      <a:endParaRPr lang="ru-RU" sz="1600" b="1" dirty="0"/>
                    </a:p>
                  </a:txBody>
                  <a:tcPr/>
                </a:tc>
                <a:tc>
                  <a:txBody>
                    <a:bodyPr/>
                    <a:lstStyle/>
                    <a:p>
                      <a:r>
                        <a:rPr lang="uk-UA" sz="1600" dirty="0" smtClean="0"/>
                        <a:t>Диспетчерська </a:t>
                      </a:r>
                      <a:endParaRPr lang="ru-RU"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600" dirty="0" smtClean="0"/>
                        <a:t>8 м²</a:t>
                      </a:r>
                      <a:endParaRPr lang="ru-RU" sz="1600" dirty="0" smtClean="0"/>
                    </a:p>
                  </a:txBody>
                  <a:tcPr/>
                </a:tc>
                <a:tc>
                  <a:txBody>
                    <a:bodyPr/>
                    <a:lstStyle/>
                    <a:p>
                      <a:r>
                        <a:rPr lang="uk-UA" sz="1600" b="1" dirty="0" smtClean="0"/>
                        <a:t>22</a:t>
                      </a:r>
                      <a:endParaRPr lang="ru-RU" sz="1600" b="1" dirty="0"/>
                    </a:p>
                  </a:txBody>
                  <a:tcPr/>
                </a:tc>
                <a:tc>
                  <a:txBody>
                    <a:bodyPr/>
                    <a:lstStyle/>
                    <a:p>
                      <a:r>
                        <a:rPr lang="uk-UA" sz="1600" dirty="0" smtClean="0"/>
                        <a:t>Брудна білизна</a:t>
                      </a:r>
                      <a:endParaRPr lang="ru-RU"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600" dirty="0" smtClean="0"/>
                        <a:t>3 м²</a:t>
                      </a:r>
                      <a:endParaRPr lang="ru-RU" sz="1600" dirty="0" smtClean="0"/>
                    </a:p>
                  </a:txBody>
                  <a:tcPr/>
                </a:tc>
                <a:extLst>
                  <a:ext uri="{0D108BD9-81ED-4DB2-BD59-A6C34878D82A}">
                    <a16:rowId xmlns="" xmlns:a16="http://schemas.microsoft.com/office/drawing/2014/main" val="3905147986"/>
                  </a:ext>
                </a:extLst>
              </a:tr>
              <a:tr h="337572">
                <a:tc>
                  <a:txBody>
                    <a:bodyPr/>
                    <a:lstStyle/>
                    <a:p>
                      <a:r>
                        <a:rPr lang="en-US" sz="1600" b="1" dirty="0" smtClean="0"/>
                        <a:t>8</a:t>
                      </a:r>
                      <a:endParaRPr lang="ru-RU" sz="1600" b="1" dirty="0"/>
                    </a:p>
                  </a:txBody>
                  <a:tcPr/>
                </a:tc>
                <a:tc>
                  <a:txBody>
                    <a:bodyPr/>
                    <a:lstStyle/>
                    <a:p>
                      <a:r>
                        <a:rPr lang="uk-UA" sz="1600" dirty="0" smtClean="0"/>
                        <a:t>Протишокова палата</a:t>
                      </a:r>
                      <a:endParaRPr lang="ru-RU"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600" dirty="0" smtClean="0"/>
                        <a:t>24 м²</a:t>
                      </a:r>
                      <a:endParaRPr lang="ru-RU" sz="1600" dirty="0" smtClean="0"/>
                    </a:p>
                  </a:txBody>
                  <a:tcPr/>
                </a:tc>
                <a:tc>
                  <a:txBody>
                    <a:bodyPr/>
                    <a:lstStyle/>
                    <a:p>
                      <a:r>
                        <a:rPr lang="uk-UA" sz="1600" b="1" dirty="0" smtClean="0"/>
                        <a:t>23</a:t>
                      </a:r>
                      <a:endParaRPr lang="ru-RU" sz="1600" b="1" dirty="0"/>
                    </a:p>
                  </a:txBody>
                  <a:tcPr/>
                </a:tc>
                <a:tc>
                  <a:txBody>
                    <a:bodyPr/>
                    <a:lstStyle/>
                    <a:p>
                      <a:r>
                        <a:rPr lang="uk-UA" sz="1600" dirty="0" smtClean="0"/>
                        <a:t>Прибиральний</a:t>
                      </a:r>
                      <a:r>
                        <a:rPr lang="uk-UA" sz="1600" baseline="0" dirty="0" smtClean="0"/>
                        <a:t> інвентар</a:t>
                      </a:r>
                      <a:endParaRPr lang="ru-RU"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600" dirty="0" smtClean="0"/>
                        <a:t>3 м²</a:t>
                      </a:r>
                      <a:endParaRPr lang="ru-RU" sz="1600" dirty="0" smtClean="0"/>
                    </a:p>
                  </a:txBody>
                  <a:tcPr/>
                </a:tc>
                <a:extLst>
                  <a:ext uri="{0D108BD9-81ED-4DB2-BD59-A6C34878D82A}">
                    <a16:rowId xmlns="" xmlns:a16="http://schemas.microsoft.com/office/drawing/2014/main" val="140530956"/>
                  </a:ext>
                </a:extLst>
              </a:tr>
              <a:tr h="337572">
                <a:tc>
                  <a:txBody>
                    <a:bodyPr/>
                    <a:lstStyle/>
                    <a:p>
                      <a:r>
                        <a:rPr lang="en-US" sz="1600" b="1" dirty="0" smtClean="0"/>
                        <a:t>9</a:t>
                      </a:r>
                      <a:endParaRPr lang="ru-RU" sz="1600" b="1" dirty="0"/>
                    </a:p>
                  </a:txBody>
                  <a:tcPr/>
                </a:tc>
                <a:tc>
                  <a:txBody>
                    <a:bodyPr/>
                    <a:lstStyle/>
                    <a:p>
                      <a:r>
                        <a:rPr lang="uk-UA" sz="1600" dirty="0" smtClean="0"/>
                        <a:t>Стерилізаційна </a:t>
                      </a:r>
                      <a:endParaRPr lang="ru-RU"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600" dirty="0" smtClean="0"/>
                        <a:t>9 м²</a:t>
                      </a:r>
                      <a:endParaRPr lang="ru-RU" sz="1600" dirty="0" smtClean="0"/>
                    </a:p>
                  </a:txBody>
                  <a:tcPr/>
                </a:tc>
                <a:tc>
                  <a:txBody>
                    <a:bodyPr/>
                    <a:lstStyle/>
                    <a:p>
                      <a:r>
                        <a:rPr lang="uk-UA" sz="1600" b="1" dirty="0" smtClean="0"/>
                        <a:t>24</a:t>
                      </a:r>
                      <a:endParaRPr lang="ru-RU" sz="1600" b="1" dirty="0"/>
                    </a:p>
                  </a:txBody>
                  <a:tcPr/>
                </a:tc>
                <a:tc>
                  <a:txBody>
                    <a:bodyPr/>
                    <a:lstStyle/>
                    <a:p>
                      <a:r>
                        <a:rPr lang="uk-UA" sz="1600" dirty="0" smtClean="0"/>
                        <a:t>Туалет </a:t>
                      </a:r>
                      <a:endParaRPr lang="ru-RU"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600" dirty="0" smtClean="0"/>
                        <a:t>3 м²</a:t>
                      </a:r>
                      <a:endParaRPr lang="ru-RU" sz="1600" dirty="0" smtClean="0"/>
                    </a:p>
                  </a:txBody>
                  <a:tcPr/>
                </a:tc>
                <a:extLst>
                  <a:ext uri="{0D108BD9-81ED-4DB2-BD59-A6C34878D82A}">
                    <a16:rowId xmlns="" xmlns:a16="http://schemas.microsoft.com/office/drawing/2014/main" val="1394059534"/>
                  </a:ext>
                </a:extLst>
              </a:tr>
              <a:tr h="337572">
                <a:tc>
                  <a:txBody>
                    <a:bodyPr/>
                    <a:lstStyle/>
                    <a:p>
                      <a:r>
                        <a:rPr lang="en-US" sz="1600" b="1" dirty="0" smtClean="0"/>
                        <a:t>10</a:t>
                      </a:r>
                      <a:endParaRPr lang="ru-RU" sz="1600" b="1" dirty="0"/>
                    </a:p>
                  </a:txBody>
                  <a:tcPr/>
                </a:tc>
                <a:tc>
                  <a:txBody>
                    <a:bodyPr/>
                    <a:lstStyle/>
                    <a:p>
                      <a:r>
                        <a:rPr lang="uk-UA" sz="1600" dirty="0" smtClean="0"/>
                        <a:t>Передопераційна</a:t>
                      </a:r>
                      <a:endParaRPr lang="ru-RU"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600" dirty="0" smtClean="0"/>
                        <a:t>12 м²</a:t>
                      </a:r>
                      <a:endParaRPr lang="ru-RU" sz="1600" dirty="0" smtClean="0"/>
                    </a:p>
                  </a:txBody>
                  <a:tcPr/>
                </a:tc>
                <a:tc>
                  <a:txBody>
                    <a:bodyPr/>
                    <a:lstStyle/>
                    <a:p>
                      <a:r>
                        <a:rPr lang="uk-UA" sz="1600" b="1" dirty="0" smtClean="0"/>
                        <a:t>25</a:t>
                      </a:r>
                      <a:endParaRPr lang="ru-RU" sz="1600" b="1" dirty="0"/>
                    </a:p>
                  </a:txBody>
                  <a:tcPr/>
                </a:tc>
                <a:tc>
                  <a:txBody>
                    <a:bodyPr/>
                    <a:lstStyle/>
                    <a:p>
                      <a:r>
                        <a:rPr lang="uk-UA" sz="1600" dirty="0" smtClean="0"/>
                        <a:t>Приміщення зберігання апаратури</a:t>
                      </a:r>
                      <a:endParaRPr lang="ru-RU"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600" dirty="0" smtClean="0"/>
                        <a:t>13 м²</a:t>
                      </a:r>
                      <a:endParaRPr lang="ru-RU" sz="1600" dirty="0" smtClean="0"/>
                    </a:p>
                  </a:txBody>
                  <a:tcPr/>
                </a:tc>
                <a:extLst>
                  <a:ext uri="{0D108BD9-81ED-4DB2-BD59-A6C34878D82A}">
                    <a16:rowId xmlns="" xmlns:a16="http://schemas.microsoft.com/office/drawing/2014/main" val="2950821817"/>
                  </a:ext>
                </a:extLst>
              </a:tr>
              <a:tr h="337572">
                <a:tc>
                  <a:txBody>
                    <a:bodyPr/>
                    <a:lstStyle/>
                    <a:p>
                      <a:r>
                        <a:rPr lang="en-US" sz="1600" b="1" dirty="0" smtClean="0"/>
                        <a:t>11</a:t>
                      </a:r>
                      <a:endParaRPr lang="ru-RU" sz="1600" b="1" dirty="0"/>
                    </a:p>
                  </a:txBody>
                  <a:tcPr/>
                </a:tc>
                <a:tc>
                  <a:txBody>
                    <a:bodyPr/>
                    <a:lstStyle/>
                    <a:p>
                      <a:r>
                        <a:rPr lang="uk-UA" sz="1600" dirty="0" smtClean="0"/>
                        <a:t>Операційна </a:t>
                      </a:r>
                      <a:endParaRPr lang="ru-RU"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600" dirty="0" smtClean="0"/>
                        <a:t>36 м²</a:t>
                      </a:r>
                      <a:endParaRPr lang="ru-RU" sz="1600" dirty="0" smtClean="0"/>
                    </a:p>
                  </a:txBody>
                  <a:tcPr/>
                </a:tc>
                <a:tc>
                  <a:txBody>
                    <a:bodyPr/>
                    <a:lstStyle/>
                    <a:p>
                      <a:r>
                        <a:rPr lang="uk-UA" sz="1600" b="1" dirty="0" smtClean="0"/>
                        <a:t>26</a:t>
                      </a:r>
                      <a:endParaRPr lang="ru-RU" sz="1600" b="1" dirty="0"/>
                    </a:p>
                  </a:txBody>
                  <a:tcPr/>
                </a:tc>
                <a:tc>
                  <a:txBody>
                    <a:bodyPr/>
                    <a:lstStyle/>
                    <a:p>
                      <a:r>
                        <a:rPr lang="uk-UA" sz="1600" dirty="0" smtClean="0"/>
                        <a:t>Інструментально-інвентарна</a:t>
                      </a:r>
                      <a:endParaRPr lang="ru-RU"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600" dirty="0" smtClean="0"/>
                        <a:t>7 м²</a:t>
                      </a:r>
                      <a:endParaRPr lang="ru-RU" sz="1600" dirty="0" smtClean="0"/>
                    </a:p>
                  </a:txBody>
                  <a:tcPr/>
                </a:tc>
                <a:extLst>
                  <a:ext uri="{0D108BD9-81ED-4DB2-BD59-A6C34878D82A}">
                    <a16:rowId xmlns="" xmlns:a16="http://schemas.microsoft.com/office/drawing/2014/main" val="1558235892"/>
                  </a:ext>
                </a:extLst>
              </a:tr>
              <a:tr h="337572">
                <a:tc>
                  <a:txBody>
                    <a:bodyPr/>
                    <a:lstStyle/>
                    <a:p>
                      <a:r>
                        <a:rPr lang="en-US" sz="1600" b="1" dirty="0" smtClean="0"/>
                        <a:t>12</a:t>
                      </a:r>
                      <a:endParaRPr lang="ru-RU" sz="1600" b="1" dirty="0"/>
                    </a:p>
                  </a:txBody>
                  <a:tcPr/>
                </a:tc>
                <a:tc>
                  <a:txBody>
                    <a:bodyPr/>
                    <a:lstStyle/>
                    <a:p>
                      <a:r>
                        <a:rPr lang="uk-UA" sz="1600" dirty="0" smtClean="0"/>
                        <a:t>Коридор </a:t>
                      </a:r>
                      <a:endParaRPr lang="ru-RU" sz="1600" dirty="0"/>
                    </a:p>
                  </a:txBody>
                  <a:tcPr/>
                </a:tc>
                <a:tc>
                  <a:txBody>
                    <a:bodyPr/>
                    <a:lstStyle/>
                    <a:p>
                      <a:endParaRPr lang="ru-RU" sz="1600" dirty="0"/>
                    </a:p>
                  </a:txBody>
                  <a:tcPr/>
                </a:tc>
                <a:tc>
                  <a:txBody>
                    <a:bodyPr/>
                    <a:lstStyle/>
                    <a:p>
                      <a:r>
                        <a:rPr lang="uk-UA" sz="1600" b="1" dirty="0" smtClean="0"/>
                        <a:t>27</a:t>
                      </a:r>
                      <a:endParaRPr lang="ru-RU" sz="1600" b="1" dirty="0"/>
                    </a:p>
                  </a:txBody>
                  <a:tcPr/>
                </a:tc>
                <a:tc>
                  <a:txBody>
                    <a:bodyPr/>
                    <a:lstStyle/>
                    <a:p>
                      <a:r>
                        <a:rPr lang="uk-UA" sz="1600" dirty="0" smtClean="0"/>
                        <a:t>Медикаменти </a:t>
                      </a:r>
                      <a:endParaRPr lang="ru-RU"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600" dirty="0" smtClean="0"/>
                        <a:t>4 м²</a:t>
                      </a:r>
                      <a:endParaRPr lang="ru-RU" sz="1600" dirty="0" smtClean="0"/>
                    </a:p>
                  </a:txBody>
                  <a:tcPr/>
                </a:tc>
                <a:extLst>
                  <a:ext uri="{0D108BD9-81ED-4DB2-BD59-A6C34878D82A}">
                    <a16:rowId xmlns="" xmlns:a16="http://schemas.microsoft.com/office/drawing/2014/main" val="3567311515"/>
                  </a:ext>
                </a:extLst>
              </a:tr>
              <a:tr h="292282">
                <a:tc>
                  <a:txBody>
                    <a:bodyPr/>
                    <a:lstStyle/>
                    <a:p>
                      <a:r>
                        <a:rPr lang="en-US" sz="1600" b="1" dirty="0" smtClean="0"/>
                        <a:t>13</a:t>
                      </a:r>
                      <a:endParaRPr lang="ru-RU" sz="1600" b="1" dirty="0"/>
                    </a:p>
                  </a:txBody>
                  <a:tcPr/>
                </a:tc>
                <a:tc>
                  <a:txBody>
                    <a:bodyPr/>
                    <a:lstStyle/>
                    <a:p>
                      <a:r>
                        <a:rPr lang="uk-UA" sz="1600" dirty="0" smtClean="0"/>
                        <a:t>Кабінет хірурга</a:t>
                      </a:r>
                      <a:endParaRPr lang="ru-RU"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600" dirty="0" smtClean="0"/>
                        <a:t>17 м²</a:t>
                      </a:r>
                      <a:endParaRPr lang="ru-RU" sz="1600" dirty="0" smtClean="0"/>
                    </a:p>
                  </a:txBody>
                  <a:tcPr/>
                </a:tc>
                <a:tc>
                  <a:txBody>
                    <a:bodyPr/>
                    <a:lstStyle/>
                    <a:p>
                      <a:r>
                        <a:rPr lang="uk-UA" sz="1600" b="1" dirty="0" smtClean="0"/>
                        <a:t>28</a:t>
                      </a:r>
                      <a:endParaRPr lang="ru-RU" sz="1600" b="1" dirty="0"/>
                    </a:p>
                  </a:txBody>
                  <a:tcPr/>
                </a:tc>
                <a:tc>
                  <a:txBody>
                    <a:bodyPr/>
                    <a:lstStyle/>
                    <a:p>
                      <a:r>
                        <a:rPr lang="uk-UA" sz="1600" dirty="0" smtClean="0"/>
                        <a:t>Миття</a:t>
                      </a:r>
                      <a:r>
                        <a:rPr lang="uk-UA" sz="1600" baseline="0" dirty="0" smtClean="0"/>
                        <a:t> інструментарію</a:t>
                      </a:r>
                      <a:endParaRPr lang="ru-RU"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600" dirty="0" smtClean="0"/>
                        <a:t>6 м²</a:t>
                      </a:r>
                      <a:endParaRPr lang="ru-RU" sz="1600" dirty="0" smtClean="0"/>
                    </a:p>
                  </a:txBody>
                  <a:tcPr/>
                </a:tc>
                <a:extLst>
                  <a:ext uri="{0D108BD9-81ED-4DB2-BD59-A6C34878D82A}">
                    <a16:rowId xmlns="" xmlns:a16="http://schemas.microsoft.com/office/drawing/2014/main" val="2803594324"/>
                  </a:ext>
                </a:extLst>
              </a:tr>
              <a:tr h="337572">
                <a:tc>
                  <a:txBody>
                    <a:bodyPr/>
                    <a:lstStyle/>
                    <a:p>
                      <a:r>
                        <a:rPr lang="en-US" sz="1600" b="1" dirty="0" smtClean="0"/>
                        <a:t>14</a:t>
                      </a:r>
                      <a:endParaRPr lang="ru-RU" sz="1600" b="1" dirty="0"/>
                    </a:p>
                  </a:txBody>
                  <a:tcPr/>
                </a:tc>
                <a:tc>
                  <a:txBody>
                    <a:bodyPr/>
                    <a:lstStyle/>
                    <a:p>
                      <a:r>
                        <a:rPr lang="uk-UA" sz="1600" dirty="0" smtClean="0"/>
                        <a:t>Палата інтенсивної терапії</a:t>
                      </a:r>
                      <a:endParaRPr lang="ru-RU"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600" dirty="0" smtClean="0"/>
                        <a:t>47 м²</a:t>
                      </a:r>
                      <a:endParaRPr lang="ru-RU" sz="1600" dirty="0" smtClean="0"/>
                    </a:p>
                  </a:txBody>
                  <a:tcPr/>
                </a:tc>
                <a:tc>
                  <a:txBody>
                    <a:bodyPr/>
                    <a:lstStyle/>
                    <a:p>
                      <a:r>
                        <a:rPr lang="uk-UA" sz="1600" b="1" dirty="0" smtClean="0"/>
                        <a:t>29</a:t>
                      </a:r>
                      <a:endParaRPr lang="ru-RU" sz="1600" b="1" dirty="0"/>
                    </a:p>
                  </a:txBody>
                  <a:tcPr/>
                </a:tc>
                <a:tc>
                  <a:txBody>
                    <a:bodyPr/>
                    <a:lstStyle/>
                    <a:p>
                      <a:r>
                        <a:rPr lang="uk-UA" sz="1600" dirty="0" smtClean="0"/>
                        <a:t>Прибиральний інвентар </a:t>
                      </a:r>
                      <a:endParaRPr lang="ru-RU"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600" dirty="0" smtClean="0"/>
                        <a:t>3 м²</a:t>
                      </a:r>
                      <a:endParaRPr lang="ru-RU" sz="1600" dirty="0" smtClean="0"/>
                    </a:p>
                  </a:txBody>
                  <a:tcPr/>
                </a:tc>
                <a:extLst>
                  <a:ext uri="{0D108BD9-81ED-4DB2-BD59-A6C34878D82A}">
                    <a16:rowId xmlns="" xmlns:a16="http://schemas.microsoft.com/office/drawing/2014/main" val="718015620"/>
                  </a:ext>
                </a:extLst>
              </a:tr>
              <a:tr h="337572">
                <a:tc>
                  <a:txBody>
                    <a:bodyPr/>
                    <a:lstStyle/>
                    <a:p>
                      <a:r>
                        <a:rPr lang="en-US" sz="1600" b="1" dirty="0" smtClean="0"/>
                        <a:t>15</a:t>
                      </a:r>
                      <a:endParaRPr lang="ru-RU" sz="1600" b="1" dirty="0"/>
                    </a:p>
                  </a:txBody>
                  <a:tcPr/>
                </a:tc>
                <a:tc>
                  <a:txBody>
                    <a:bodyPr/>
                    <a:lstStyle/>
                    <a:p>
                      <a:r>
                        <a:rPr lang="uk-UA" sz="1600" dirty="0" smtClean="0"/>
                        <a:t>Чиста білизна</a:t>
                      </a:r>
                      <a:endParaRPr lang="ru-RU" sz="1600" dirty="0"/>
                    </a:p>
                  </a:txBody>
                  <a:tcPr/>
                </a:tc>
                <a:tc>
                  <a:txBody>
                    <a:bodyPr/>
                    <a:lstStyle/>
                    <a:p>
                      <a:endParaRPr lang="ru-RU" sz="1600" dirty="0"/>
                    </a:p>
                  </a:txBody>
                  <a:tcPr/>
                </a:tc>
                <a:tc>
                  <a:txBody>
                    <a:bodyPr/>
                    <a:lstStyle/>
                    <a:p>
                      <a:r>
                        <a:rPr lang="uk-UA" sz="1600" b="1" dirty="0" smtClean="0"/>
                        <a:t>30</a:t>
                      </a:r>
                      <a:endParaRPr lang="ru-RU" sz="1600" b="1" dirty="0"/>
                    </a:p>
                  </a:txBody>
                  <a:tcPr/>
                </a:tc>
                <a:tc>
                  <a:txBody>
                    <a:bodyPr/>
                    <a:lstStyle/>
                    <a:p>
                      <a:r>
                        <a:rPr lang="uk-UA" sz="1600" dirty="0" smtClean="0"/>
                        <a:t>Санпропускник персоналу</a:t>
                      </a:r>
                      <a:endParaRPr lang="ru-RU"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600" dirty="0" smtClean="0"/>
                        <a:t>11 м²</a:t>
                      </a:r>
                      <a:endParaRPr lang="ru-RU" sz="1600" dirty="0" smtClean="0"/>
                    </a:p>
                  </a:txBody>
                  <a:tcPr/>
                </a:tc>
                <a:extLst>
                  <a:ext uri="{0D108BD9-81ED-4DB2-BD59-A6C34878D82A}">
                    <a16:rowId xmlns="" xmlns:a16="http://schemas.microsoft.com/office/drawing/2014/main" val="2783424696"/>
                  </a:ext>
                </a:extLst>
              </a:tr>
            </a:tbl>
          </a:graphicData>
        </a:graphic>
      </p:graphicFrame>
    </p:spTree>
    <p:extLst>
      <p:ext uri="{BB962C8B-B14F-4D97-AF65-F5344CB8AC3E}">
        <p14:creationId xmlns="" xmlns:p14="http://schemas.microsoft.com/office/powerpoint/2010/main" val="405737218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nvPr>
        </p:nvGraphicFramePr>
        <p:xfrm>
          <a:off x="1052945" y="248547"/>
          <a:ext cx="10834253" cy="5598069"/>
        </p:xfrm>
        <a:graphic>
          <a:graphicData uri="http://schemas.openxmlformats.org/drawingml/2006/table">
            <a:tbl>
              <a:tblPr firstRow="1" bandRow="1">
                <a:tableStyleId>{5C22544A-7EE6-4342-B048-85BDC9FD1C3A}</a:tableStyleId>
              </a:tblPr>
              <a:tblGrid>
                <a:gridCol w="494341">
                  <a:extLst>
                    <a:ext uri="{9D8B030D-6E8A-4147-A177-3AD203B41FA5}">
                      <a16:colId xmlns="" xmlns:a16="http://schemas.microsoft.com/office/drawing/2014/main" val="497990425"/>
                    </a:ext>
                  </a:extLst>
                </a:gridCol>
                <a:gridCol w="3828277">
                  <a:extLst>
                    <a:ext uri="{9D8B030D-6E8A-4147-A177-3AD203B41FA5}">
                      <a16:colId xmlns="" xmlns:a16="http://schemas.microsoft.com/office/drawing/2014/main" val="2005863928"/>
                    </a:ext>
                  </a:extLst>
                </a:gridCol>
                <a:gridCol w="1094507">
                  <a:extLst>
                    <a:ext uri="{9D8B030D-6E8A-4147-A177-3AD203B41FA5}">
                      <a16:colId xmlns="" xmlns:a16="http://schemas.microsoft.com/office/drawing/2014/main" val="291329958"/>
                    </a:ext>
                  </a:extLst>
                </a:gridCol>
                <a:gridCol w="556133">
                  <a:extLst>
                    <a:ext uri="{9D8B030D-6E8A-4147-A177-3AD203B41FA5}">
                      <a16:colId xmlns="" xmlns:a16="http://schemas.microsoft.com/office/drawing/2014/main" val="3939434482"/>
                    </a:ext>
                  </a:extLst>
                </a:gridCol>
                <a:gridCol w="4092023">
                  <a:extLst>
                    <a:ext uri="{9D8B030D-6E8A-4147-A177-3AD203B41FA5}">
                      <a16:colId xmlns="" xmlns:a16="http://schemas.microsoft.com/office/drawing/2014/main" val="1120204849"/>
                    </a:ext>
                  </a:extLst>
                </a:gridCol>
                <a:gridCol w="768972">
                  <a:extLst>
                    <a:ext uri="{9D8B030D-6E8A-4147-A177-3AD203B41FA5}">
                      <a16:colId xmlns="" xmlns:a16="http://schemas.microsoft.com/office/drawing/2014/main" val="1981234704"/>
                    </a:ext>
                  </a:extLst>
                </a:gridCol>
              </a:tblGrid>
              <a:tr h="534489">
                <a:tc>
                  <a:txBody>
                    <a:bodyPr/>
                    <a:lstStyle/>
                    <a:p>
                      <a:r>
                        <a:rPr lang="uk-UA" dirty="0" smtClean="0"/>
                        <a:t>№</a:t>
                      </a:r>
                      <a:endParaRPr lang="ru-RU" dirty="0"/>
                    </a:p>
                  </a:txBody>
                  <a:tcPr/>
                </a:tc>
                <a:tc>
                  <a:txBody>
                    <a:bodyPr/>
                    <a:lstStyle/>
                    <a:p>
                      <a:r>
                        <a:rPr lang="uk-UA" dirty="0" smtClean="0"/>
                        <a:t>Найменування </a:t>
                      </a:r>
                      <a:endParaRPr lang="ru-RU" dirty="0"/>
                    </a:p>
                  </a:txBody>
                  <a:tcPr/>
                </a:tc>
                <a:tc>
                  <a:txBody>
                    <a:bodyPr/>
                    <a:lstStyle/>
                    <a:p>
                      <a:r>
                        <a:rPr lang="uk-UA" sz="1600" dirty="0" smtClean="0"/>
                        <a:t>площа</a:t>
                      </a:r>
                      <a:endParaRPr lang="ru-RU" sz="1600" dirty="0"/>
                    </a:p>
                  </a:txBody>
                  <a:tcPr/>
                </a:tc>
                <a:tc>
                  <a:txBody>
                    <a:bodyPr/>
                    <a:lstStyle/>
                    <a:p>
                      <a:r>
                        <a:rPr lang="uk-UA" dirty="0" smtClean="0"/>
                        <a:t>№</a:t>
                      </a:r>
                      <a:endParaRPr lang="ru-RU" dirty="0"/>
                    </a:p>
                  </a:txBody>
                  <a:tcPr/>
                </a:tc>
                <a:tc>
                  <a:txBody>
                    <a:bodyPr/>
                    <a:lstStyle/>
                    <a:p>
                      <a:r>
                        <a:rPr lang="uk-UA" dirty="0" smtClean="0"/>
                        <a:t>Найменування </a:t>
                      </a:r>
                      <a:endParaRPr lang="ru-RU" dirty="0"/>
                    </a:p>
                  </a:txBody>
                  <a:tcPr/>
                </a:tc>
                <a:tc>
                  <a:txBody>
                    <a:bodyPr/>
                    <a:lstStyle/>
                    <a:p>
                      <a:r>
                        <a:rPr lang="uk-UA" sz="1600" dirty="0" smtClean="0"/>
                        <a:t>площа</a:t>
                      </a:r>
                      <a:endParaRPr lang="ru-RU" sz="1600" dirty="0"/>
                    </a:p>
                  </a:txBody>
                  <a:tcPr/>
                </a:tc>
                <a:extLst>
                  <a:ext uri="{0D108BD9-81ED-4DB2-BD59-A6C34878D82A}">
                    <a16:rowId xmlns="" xmlns:a16="http://schemas.microsoft.com/office/drawing/2014/main" val="3581812843"/>
                  </a:ext>
                </a:extLst>
              </a:tr>
              <a:tr h="337572">
                <a:tc>
                  <a:txBody>
                    <a:bodyPr/>
                    <a:lstStyle/>
                    <a:p>
                      <a:r>
                        <a:rPr lang="uk-UA" sz="1600" b="1" dirty="0" smtClean="0"/>
                        <a:t>31</a:t>
                      </a:r>
                      <a:endParaRPr lang="ru-RU" sz="1600" b="1" dirty="0"/>
                    </a:p>
                  </a:txBody>
                  <a:tcPr/>
                </a:tc>
                <a:tc>
                  <a:txBody>
                    <a:bodyPr/>
                    <a:lstStyle/>
                    <a:p>
                      <a:r>
                        <a:rPr lang="uk-UA" sz="1600" dirty="0" smtClean="0"/>
                        <a:t>Чекальня </a:t>
                      </a:r>
                      <a:endParaRPr lang="ru-RU" sz="1600" dirty="0"/>
                    </a:p>
                  </a:txBody>
                  <a:tcPr/>
                </a:tc>
                <a:tc>
                  <a:txBody>
                    <a:bodyPr/>
                    <a:lstStyle/>
                    <a:p>
                      <a:endParaRPr lang="ru-RU" sz="1600" dirty="0"/>
                    </a:p>
                  </a:txBody>
                  <a:tcPr/>
                </a:tc>
                <a:tc>
                  <a:txBody>
                    <a:bodyPr/>
                    <a:lstStyle/>
                    <a:p>
                      <a:r>
                        <a:rPr lang="uk-UA" sz="1600" b="1" dirty="0" smtClean="0"/>
                        <a:t>46</a:t>
                      </a:r>
                      <a:endParaRPr lang="ru-RU" sz="1600" b="1" dirty="0"/>
                    </a:p>
                  </a:txBody>
                  <a:tcPr/>
                </a:tc>
                <a:tc>
                  <a:txBody>
                    <a:bodyPr/>
                    <a:lstStyle/>
                    <a:p>
                      <a:r>
                        <a:rPr lang="uk-UA" sz="1600" dirty="0" smtClean="0"/>
                        <a:t>Чекальня + реєстратура</a:t>
                      </a:r>
                      <a:r>
                        <a:rPr lang="uk-UA" sz="1600" baseline="0" dirty="0" smtClean="0"/>
                        <a:t> </a:t>
                      </a:r>
                      <a:endParaRPr lang="ru-RU" sz="1600" dirty="0"/>
                    </a:p>
                  </a:txBody>
                  <a:tcPr/>
                </a:tc>
                <a:tc>
                  <a:txBody>
                    <a:bodyPr/>
                    <a:lstStyle/>
                    <a:p>
                      <a:endParaRPr lang="ru-RU" sz="1600" dirty="0"/>
                    </a:p>
                  </a:txBody>
                  <a:tcPr/>
                </a:tc>
                <a:extLst>
                  <a:ext uri="{0D108BD9-81ED-4DB2-BD59-A6C34878D82A}">
                    <a16:rowId xmlns="" xmlns:a16="http://schemas.microsoft.com/office/drawing/2014/main" val="4048031341"/>
                  </a:ext>
                </a:extLst>
              </a:tr>
              <a:tr h="337572">
                <a:tc>
                  <a:txBody>
                    <a:bodyPr/>
                    <a:lstStyle/>
                    <a:p>
                      <a:r>
                        <a:rPr lang="uk-UA" sz="1600" b="1" dirty="0" smtClean="0"/>
                        <a:t>32</a:t>
                      </a:r>
                      <a:endParaRPr lang="ru-RU" sz="1600" b="1" dirty="0"/>
                    </a:p>
                  </a:txBody>
                  <a:tcPr/>
                </a:tc>
                <a:tc>
                  <a:txBody>
                    <a:bodyPr/>
                    <a:lstStyle/>
                    <a:p>
                      <a:r>
                        <a:rPr lang="uk-UA" sz="1600" dirty="0" smtClean="0"/>
                        <a:t>Прибиральний інвентар</a:t>
                      </a:r>
                      <a:endParaRPr lang="ru-RU"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600" dirty="0" smtClean="0"/>
                        <a:t>3 м²</a:t>
                      </a:r>
                      <a:endParaRPr lang="ru-RU" sz="1600" dirty="0" smtClean="0"/>
                    </a:p>
                  </a:txBody>
                  <a:tcPr/>
                </a:tc>
                <a:tc>
                  <a:txBody>
                    <a:bodyPr/>
                    <a:lstStyle/>
                    <a:p>
                      <a:r>
                        <a:rPr lang="uk-UA" sz="1600" b="1" dirty="0" smtClean="0"/>
                        <a:t>47</a:t>
                      </a:r>
                      <a:endParaRPr lang="ru-RU" sz="1600" b="1" dirty="0"/>
                    </a:p>
                  </a:txBody>
                  <a:tcPr/>
                </a:tc>
                <a:tc>
                  <a:txBody>
                    <a:bodyPr/>
                    <a:lstStyle/>
                    <a:p>
                      <a:r>
                        <a:rPr lang="uk-UA" sz="1600" dirty="0" smtClean="0"/>
                        <a:t>Кабінет лікаря</a:t>
                      </a:r>
                      <a:endParaRPr lang="ru-RU" sz="1600" dirty="0"/>
                    </a:p>
                  </a:txBody>
                  <a:tcPr/>
                </a:tc>
                <a:tc>
                  <a:txBody>
                    <a:bodyPr/>
                    <a:lstStyle/>
                    <a:p>
                      <a:endParaRPr lang="ru-RU" sz="1600" dirty="0"/>
                    </a:p>
                  </a:txBody>
                  <a:tcPr/>
                </a:tc>
                <a:extLst>
                  <a:ext uri="{0D108BD9-81ED-4DB2-BD59-A6C34878D82A}">
                    <a16:rowId xmlns="" xmlns:a16="http://schemas.microsoft.com/office/drawing/2014/main" val="3092260382"/>
                  </a:ext>
                </a:extLst>
              </a:tr>
              <a:tr h="337572">
                <a:tc>
                  <a:txBody>
                    <a:bodyPr/>
                    <a:lstStyle/>
                    <a:p>
                      <a:r>
                        <a:rPr lang="uk-UA" sz="1600" b="1" dirty="0" smtClean="0"/>
                        <a:t>33</a:t>
                      </a:r>
                      <a:endParaRPr lang="ru-RU" sz="1600" b="1" dirty="0"/>
                    </a:p>
                  </a:txBody>
                  <a:tcPr/>
                </a:tc>
                <a:tc>
                  <a:txBody>
                    <a:bodyPr/>
                    <a:lstStyle/>
                    <a:p>
                      <a:r>
                        <a:rPr lang="uk-UA" sz="1600" dirty="0" smtClean="0"/>
                        <a:t>Санпропускник </a:t>
                      </a:r>
                      <a:endParaRPr lang="ru-RU" sz="1600" dirty="0"/>
                    </a:p>
                  </a:txBody>
                  <a:tcPr/>
                </a:tc>
                <a:tc>
                  <a:txBody>
                    <a:bodyPr/>
                    <a:lstStyle/>
                    <a:p>
                      <a:endParaRPr lang="ru-RU" sz="1600" dirty="0"/>
                    </a:p>
                  </a:txBody>
                  <a:tcPr/>
                </a:tc>
                <a:tc>
                  <a:txBody>
                    <a:bodyPr/>
                    <a:lstStyle/>
                    <a:p>
                      <a:r>
                        <a:rPr lang="uk-UA" sz="1600" b="1" dirty="0" smtClean="0"/>
                        <a:t>48</a:t>
                      </a:r>
                      <a:endParaRPr lang="ru-RU" sz="1600" b="1" dirty="0"/>
                    </a:p>
                  </a:txBody>
                  <a:tcPr/>
                </a:tc>
                <a:tc>
                  <a:txBody>
                    <a:bodyPr/>
                    <a:lstStyle/>
                    <a:p>
                      <a:r>
                        <a:rPr lang="uk-UA" sz="1600" dirty="0" smtClean="0"/>
                        <a:t>Коридор </a:t>
                      </a:r>
                      <a:endParaRPr lang="ru-RU" sz="1600" dirty="0"/>
                    </a:p>
                  </a:txBody>
                  <a:tcPr/>
                </a:tc>
                <a:tc>
                  <a:txBody>
                    <a:bodyPr/>
                    <a:lstStyle/>
                    <a:p>
                      <a:endParaRPr lang="ru-RU" sz="1600" dirty="0"/>
                    </a:p>
                  </a:txBody>
                  <a:tcPr/>
                </a:tc>
                <a:extLst>
                  <a:ext uri="{0D108BD9-81ED-4DB2-BD59-A6C34878D82A}">
                    <a16:rowId xmlns="" xmlns:a16="http://schemas.microsoft.com/office/drawing/2014/main" val="2152436579"/>
                  </a:ext>
                </a:extLst>
              </a:tr>
              <a:tr h="337572">
                <a:tc>
                  <a:txBody>
                    <a:bodyPr/>
                    <a:lstStyle/>
                    <a:p>
                      <a:r>
                        <a:rPr lang="uk-UA" sz="1600" b="1" dirty="0" smtClean="0"/>
                        <a:t>34</a:t>
                      </a:r>
                      <a:endParaRPr lang="ru-RU" sz="1600" b="1" dirty="0"/>
                    </a:p>
                  </a:txBody>
                  <a:tcPr/>
                </a:tc>
                <a:tc>
                  <a:txBody>
                    <a:bodyPr/>
                    <a:lstStyle/>
                    <a:p>
                      <a:r>
                        <a:rPr lang="uk-UA" sz="1600" dirty="0" smtClean="0"/>
                        <a:t>Оглядова </a:t>
                      </a:r>
                      <a:endParaRPr lang="ru-RU"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600" dirty="0" smtClean="0"/>
                        <a:t>12 м²</a:t>
                      </a:r>
                      <a:endParaRPr lang="ru-RU" sz="1600" dirty="0" smtClean="0"/>
                    </a:p>
                  </a:txBody>
                  <a:tcPr/>
                </a:tc>
                <a:tc>
                  <a:txBody>
                    <a:bodyPr/>
                    <a:lstStyle/>
                    <a:p>
                      <a:r>
                        <a:rPr lang="uk-UA" sz="1600" b="1" dirty="0" smtClean="0"/>
                        <a:t>49</a:t>
                      </a:r>
                      <a:endParaRPr lang="ru-RU" sz="1600" b="1" dirty="0"/>
                    </a:p>
                  </a:txBody>
                  <a:tcPr/>
                </a:tc>
                <a:tc>
                  <a:txBody>
                    <a:bodyPr/>
                    <a:lstStyle/>
                    <a:p>
                      <a:r>
                        <a:rPr lang="uk-UA" sz="1600" dirty="0" smtClean="0"/>
                        <a:t>Палата </a:t>
                      </a:r>
                      <a:endParaRPr lang="ru-RU" sz="1600" dirty="0"/>
                    </a:p>
                  </a:txBody>
                  <a:tcPr/>
                </a:tc>
                <a:tc>
                  <a:txBody>
                    <a:bodyPr/>
                    <a:lstStyle/>
                    <a:p>
                      <a:endParaRPr lang="ru-RU" sz="1600" dirty="0"/>
                    </a:p>
                  </a:txBody>
                  <a:tcPr/>
                </a:tc>
                <a:extLst>
                  <a:ext uri="{0D108BD9-81ED-4DB2-BD59-A6C34878D82A}">
                    <a16:rowId xmlns="" xmlns:a16="http://schemas.microsoft.com/office/drawing/2014/main" val="2394185143"/>
                  </a:ext>
                </a:extLst>
              </a:tr>
              <a:tr h="337572">
                <a:tc>
                  <a:txBody>
                    <a:bodyPr/>
                    <a:lstStyle/>
                    <a:p>
                      <a:r>
                        <a:rPr lang="uk-UA" sz="1600" b="1" dirty="0" smtClean="0"/>
                        <a:t>35</a:t>
                      </a:r>
                      <a:endParaRPr lang="ru-RU" sz="1600" b="1" dirty="0"/>
                    </a:p>
                  </a:txBody>
                  <a:tcPr/>
                </a:tc>
                <a:tc>
                  <a:txBody>
                    <a:bodyPr/>
                    <a:lstStyle/>
                    <a:p>
                      <a:r>
                        <a:rPr lang="uk-UA" sz="1600" dirty="0" smtClean="0"/>
                        <a:t>Рентген процедурна </a:t>
                      </a:r>
                      <a:endParaRPr lang="ru-RU"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600" dirty="0" smtClean="0"/>
                        <a:t>40 м²</a:t>
                      </a:r>
                      <a:endParaRPr lang="ru-RU" sz="1600" dirty="0" smtClean="0"/>
                    </a:p>
                  </a:txBody>
                  <a:tcPr/>
                </a:tc>
                <a:tc>
                  <a:txBody>
                    <a:bodyPr/>
                    <a:lstStyle/>
                    <a:p>
                      <a:r>
                        <a:rPr lang="uk-UA" sz="1600" b="1" dirty="0" smtClean="0"/>
                        <a:t>50</a:t>
                      </a:r>
                      <a:endParaRPr lang="ru-RU" sz="1600" b="1" dirty="0"/>
                    </a:p>
                  </a:txBody>
                  <a:tcPr/>
                </a:tc>
                <a:tc>
                  <a:txBody>
                    <a:bodyPr/>
                    <a:lstStyle/>
                    <a:p>
                      <a:r>
                        <a:rPr lang="uk-UA" sz="1600" dirty="0" smtClean="0"/>
                        <a:t>Кабінет</a:t>
                      </a:r>
                      <a:r>
                        <a:rPr lang="uk-UA" sz="1600" baseline="0" dirty="0" smtClean="0"/>
                        <a:t> </a:t>
                      </a:r>
                      <a:endParaRPr lang="ru-RU" sz="1600" dirty="0"/>
                    </a:p>
                  </a:txBody>
                  <a:tcPr/>
                </a:tc>
                <a:tc>
                  <a:txBody>
                    <a:bodyPr/>
                    <a:lstStyle/>
                    <a:p>
                      <a:endParaRPr lang="ru-RU" sz="1600" dirty="0"/>
                    </a:p>
                  </a:txBody>
                  <a:tcPr/>
                </a:tc>
                <a:extLst>
                  <a:ext uri="{0D108BD9-81ED-4DB2-BD59-A6C34878D82A}">
                    <a16:rowId xmlns="" xmlns:a16="http://schemas.microsoft.com/office/drawing/2014/main" val="3917052252"/>
                  </a:ext>
                </a:extLst>
              </a:tr>
              <a:tr h="337572">
                <a:tc>
                  <a:txBody>
                    <a:bodyPr/>
                    <a:lstStyle/>
                    <a:p>
                      <a:r>
                        <a:rPr lang="uk-UA" sz="1600" b="1" dirty="0" smtClean="0"/>
                        <a:t>36</a:t>
                      </a:r>
                      <a:endParaRPr lang="ru-RU" sz="1600" b="1" dirty="0"/>
                    </a:p>
                  </a:txBody>
                  <a:tcPr/>
                </a:tc>
                <a:tc>
                  <a:txBody>
                    <a:bodyPr/>
                    <a:lstStyle/>
                    <a:p>
                      <a:r>
                        <a:rPr lang="uk-UA" sz="1600" dirty="0" smtClean="0"/>
                        <a:t>Кімната керування</a:t>
                      </a:r>
                      <a:endParaRPr lang="ru-RU" sz="1600" dirty="0"/>
                    </a:p>
                  </a:txBody>
                  <a:tcPr/>
                </a:tc>
                <a:tc>
                  <a:txBody>
                    <a:bodyPr/>
                    <a:lstStyle/>
                    <a:p>
                      <a:endParaRPr lang="ru-RU" sz="1600" dirty="0"/>
                    </a:p>
                  </a:txBody>
                  <a:tcPr/>
                </a:tc>
                <a:tc>
                  <a:txBody>
                    <a:bodyPr/>
                    <a:lstStyle/>
                    <a:p>
                      <a:r>
                        <a:rPr lang="uk-UA" sz="1600" b="1" dirty="0" smtClean="0"/>
                        <a:t>51</a:t>
                      </a:r>
                      <a:endParaRPr lang="ru-RU" sz="1600" b="1" dirty="0"/>
                    </a:p>
                  </a:txBody>
                  <a:tcPr/>
                </a:tc>
                <a:tc>
                  <a:txBody>
                    <a:bodyPr/>
                    <a:lstStyle/>
                    <a:p>
                      <a:r>
                        <a:rPr lang="uk-UA" sz="1600" dirty="0" smtClean="0"/>
                        <a:t>Кабінет лікаря </a:t>
                      </a:r>
                      <a:endParaRPr lang="ru-RU" sz="1600" dirty="0"/>
                    </a:p>
                  </a:txBody>
                  <a:tcPr/>
                </a:tc>
                <a:tc>
                  <a:txBody>
                    <a:bodyPr/>
                    <a:lstStyle/>
                    <a:p>
                      <a:endParaRPr lang="ru-RU" sz="1600" dirty="0"/>
                    </a:p>
                  </a:txBody>
                  <a:tcPr/>
                </a:tc>
                <a:extLst>
                  <a:ext uri="{0D108BD9-81ED-4DB2-BD59-A6C34878D82A}">
                    <a16:rowId xmlns="" xmlns:a16="http://schemas.microsoft.com/office/drawing/2014/main" val="476816369"/>
                  </a:ext>
                </a:extLst>
              </a:tr>
              <a:tr h="337572">
                <a:tc>
                  <a:txBody>
                    <a:bodyPr/>
                    <a:lstStyle/>
                    <a:p>
                      <a:r>
                        <a:rPr lang="uk-UA" sz="1600" b="1" dirty="0" smtClean="0"/>
                        <a:t>37</a:t>
                      </a:r>
                      <a:endParaRPr lang="ru-RU" sz="1600" b="1" dirty="0"/>
                    </a:p>
                  </a:txBody>
                  <a:tcPr/>
                </a:tc>
                <a:tc>
                  <a:txBody>
                    <a:bodyPr/>
                    <a:lstStyle/>
                    <a:p>
                      <a:r>
                        <a:rPr lang="uk-UA" sz="1600" dirty="0" smtClean="0"/>
                        <a:t>Процедурна КТ</a:t>
                      </a:r>
                      <a:endParaRPr lang="ru-RU"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600" dirty="0" smtClean="0"/>
                        <a:t>34 м²</a:t>
                      </a:r>
                      <a:endParaRPr lang="ru-RU" sz="1600" dirty="0" smtClean="0"/>
                    </a:p>
                  </a:txBody>
                  <a:tcPr/>
                </a:tc>
                <a:tc>
                  <a:txBody>
                    <a:bodyPr/>
                    <a:lstStyle/>
                    <a:p>
                      <a:r>
                        <a:rPr lang="uk-UA" sz="1600" b="1" dirty="0" smtClean="0"/>
                        <a:t>52</a:t>
                      </a:r>
                      <a:endParaRPr lang="ru-RU" sz="1600" b="1" dirty="0"/>
                    </a:p>
                  </a:txBody>
                  <a:tcPr/>
                </a:tc>
                <a:tc>
                  <a:txBody>
                    <a:bodyPr/>
                    <a:lstStyle/>
                    <a:p>
                      <a:r>
                        <a:rPr lang="uk-UA" sz="1600" dirty="0" smtClean="0"/>
                        <a:t>Оглядова </a:t>
                      </a:r>
                      <a:endParaRPr lang="ru-RU" sz="1600" dirty="0"/>
                    </a:p>
                  </a:txBody>
                  <a:tcPr/>
                </a:tc>
                <a:tc>
                  <a:txBody>
                    <a:bodyPr/>
                    <a:lstStyle/>
                    <a:p>
                      <a:endParaRPr lang="ru-RU" sz="1600" dirty="0"/>
                    </a:p>
                  </a:txBody>
                  <a:tcPr/>
                </a:tc>
                <a:extLst>
                  <a:ext uri="{0D108BD9-81ED-4DB2-BD59-A6C34878D82A}">
                    <a16:rowId xmlns="" xmlns:a16="http://schemas.microsoft.com/office/drawing/2014/main" val="3905147986"/>
                  </a:ext>
                </a:extLst>
              </a:tr>
              <a:tr h="337572">
                <a:tc>
                  <a:txBody>
                    <a:bodyPr/>
                    <a:lstStyle/>
                    <a:p>
                      <a:r>
                        <a:rPr lang="uk-UA" sz="1600" b="1" dirty="0" smtClean="0"/>
                        <a:t>3</a:t>
                      </a:r>
                      <a:r>
                        <a:rPr lang="en-US" sz="1600" b="1" dirty="0" smtClean="0"/>
                        <a:t>8</a:t>
                      </a:r>
                      <a:endParaRPr lang="ru-RU" sz="1600" b="1" dirty="0"/>
                    </a:p>
                  </a:txBody>
                  <a:tcPr/>
                </a:tc>
                <a:tc>
                  <a:txBody>
                    <a:bodyPr/>
                    <a:lstStyle/>
                    <a:p>
                      <a:r>
                        <a:rPr lang="uk-UA" sz="1600" dirty="0" smtClean="0"/>
                        <a:t>Пультова </a:t>
                      </a:r>
                      <a:endParaRPr lang="ru-RU"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600" dirty="0" smtClean="0"/>
                        <a:t>20 м²</a:t>
                      </a:r>
                      <a:endParaRPr lang="ru-RU" sz="1600" dirty="0" smtClean="0"/>
                    </a:p>
                  </a:txBody>
                  <a:tcPr/>
                </a:tc>
                <a:tc>
                  <a:txBody>
                    <a:bodyPr/>
                    <a:lstStyle/>
                    <a:p>
                      <a:r>
                        <a:rPr lang="uk-UA" sz="1600" b="1" dirty="0" smtClean="0"/>
                        <a:t>53</a:t>
                      </a:r>
                      <a:endParaRPr lang="ru-RU" sz="1600" b="1" dirty="0"/>
                    </a:p>
                  </a:txBody>
                  <a:tcPr/>
                </a:tc>
                <a:tc>
                  <a:txBody>
                    <a:bodyPr/>
                    <a:lstStyle/>
                    <a:p>
                      <a:r>
                        <a:rPr lang="uk-UA" sz="1600" dirty="0" smtClean="0"/>
                        <a:t>Коридор </a:t>
                      </a:r>
                      <a:endParaRPr lang="ru-RU" sz="1600" dirty="0"/>
                    </a:p>
                  </a:txBody>
                  <a:tcPr/>
                </a:tc>
                <a:tc>
                  <a:txBody>
                    <a:bodyPr/>
                    <a:lstStyle/>
                    <a:p>
                      <a:endParaRPr lang="ru-RU" sz="1600" dirty="0"/>
                    </a:p>
                  </a:txBody>
                  <a:tcPr/>
                </a:tc>
                <a:extLst>
                  <a:ext uri="{0D108BD9-81ED-4DB2-BD59-A6C34878D82A}">
                    <a16:rowId xmlns="" xmlns:a16="http://schemas.microsoft.com/office/drawing/2014/main" val="140530956"/>
                  </a:ext>
                </a:extLst>
              </a:tr>
              <a:tr h="337572">
                <a:tc>
                  <a:txBody>
                    <a:bodyPr/>
                    <a:lstStyle/>
                    <a:p>
                      <a:r>
                        <a:rPr lang="uk-UA" sz="1600" b="1" dirty="0" smtClean="0"/>
                        <a:t>3</a:t>
                      </a:r>
                      <a:r>
                        <a:rPr lang="en-US" sz="1600" b="1" dirty="0" smtClean="0"/>
                        <a:t>9</a:t>
                      </a:r>
                      <a:endParaRPr lang="ru-RU" sz="1600" b="1" dirty="0"/>
                    </a:p>
                  </a:txBody>
                  <a:tcPr/>
                </a:tc>
                <a:tc>
                  <a:txBody>
                    <a:bodyPr/>
                    <a:lstStyle/>
                    <a:p>
                      <a:r>
                        <a:rPr lang="uk-UA" sz="1600" dirty="0" smtClean="0"/>
                        <a:t>Чекальня </a:t>
                      </a:r>
                      <a:endParaRPr lang="ru-RU"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600" dirty="0" smtClean="0"/>
                        <a:t>23 м²</a:t>
                      </a:r>
                      <a:endParaRPr lang="ru-RU" sz="1600" dirty="0" smtClean="0"/>
                    </a:p>
                  </a:txBody>
                  <a:tcPr/>
                </a:tc>
                <a:tc>
                  <a:txBody>
                    <a:bodyPr/>
                    <a:lstStyle/>
                    <a:p>
                      <a:r>
                        <a:rPr lang="uk-UA" sz="1600" b="1" dirty="0" smtClean="0"/>
                        <a:t>54</a:t>
                      </a:r>
                      <a:endParaRPr lang="ru-RU" sz="1600" b="1" dirty="0"/>
                    </a:p>
                  </a:txBody>
                  <a:tcPr/>
                </a:tc>
                <a:tc>
                  <a:txBody>
                    <a:bodyPr/>
                    <a:lstStyle/>
                    <a:p>
                      <a:r>
                        <a:rPr lang="uk-UA" sz="1600" dirty="0" smtClean="0"/>
                        <a:t>Мала операційна</a:t>
                      </a:r>
                      <a:r>
                        <a:rPr lang="uk-UA" sz="1600" baseline="0" dirty="0" smtClean="0"/>
                        <a:t> </a:t>
                      </a:r>
                      <a:endParaRPr lang="ru-RU"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600" dirty="0" smtClean="0"/>
                        <a:t>26 м²</a:t>
                      </a:r>
                      <a:endParaRPr lang="ru-RU" sz="1600" dirty="0" smtClean="0"/>
                    </a:p>
                  </a:txBody>
                  <a:tcPr/>
                </a:tc>
                <a:extLst>
                  <a:ext uri="{0D108BD9-81ED-4DB2-BD59-A6C34878D82A}">
                    <a16:rowId xmlns="" xmlns:a16="http://schemas.microsoft.com/office/drawing/2014/main" val="1394059534"/>
                  </a:ext>
                </a:extLst>
              </a:tr>
              <a:tr h="337572">
                <a:tc>
                  <a:txBody>
                    <a:bodyPr/>
                    <a:lstStyle/>
                    <a:p>
                      <a:r>
                        <a:rPr lang="uk-UA" sz="1600" b="1" dirty="0" smtClean="0"/>
                        <a:t>4</a:t>
                      </a:r>
                      <a:r>
                        <a:rPr lang="en-US" sz="1600" b="1" dirty="0" smtClean="0"/>
                        <a:t>0</a:t>
                      </a:r>
                      <a:endParaRPr lang="ru-RU" sz="1600" b="1" dirty="0"/>
                    </a:p>
                  </a:txBody>
                  <a:tcPr/>
                </a:tc>
                <a:tc>
                  <a:txBody>
                    <a:bodyPr/>
                    <a:lstStyle/>
                    <a:p>
                      <a:r>
                        <a:rPr lang="uk-UA" sz="1600" dirty="0" smtClean="0"/>
                        <a:t>Кабінет УЗД</a:t>
                      </a:r>
                      <a:endParaRPr lang="ru-RU"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600" dirty="0" smtClean="0"/>
                        <a:t>29 м²</a:t>
                      </a:r>
                      <a:endParaRPr lang="ru-RU" sz="1600" dirty="0" smtClean="0"/>
                    </a:p>
                  </a:txBody>
                  <a:tcPr/>
                </a:tc>
                <a:tc>
                  <a:txBody>
                    <a:bodyPr/>
                    <a:lstStyle/>
                    <a:p>
                      <a:r>
                        <a:rPr lang="uk-UA" sz="1600" b="1" dirty="0" smtClean="0"/>
                        <a:t>55</a:t>
                      </a:r>
                      <a:endParaRPr lang="ru-RU" sz="1600" b="1" dirty="0"/>
                    </a:p>
                  </a:txBody>
                  <a:tcPr/>
                </a:tc>
                <a:tc>
                  <a:txBody>
                    <a:bodyPr/>
                    <a:lstStyle/>
                    <a:p>
                      <a:r>
                        <a:rPr lang="uk-UA" sz="1600" dirty="0" smtClean="0"/>
                        <a:t>Передопераційна </a:t>
                      </a:r>
                      <a:endParaRPr lang="ru-RU"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600" dirty="0" smtClean="0"/>
                        <a:t>11 м²</a:t>
                      </a:r>
                      <a:endParaRPr lang="ru-RU" sz="1600" dirty="0" smtClean="0"/>
                    </a:p>
                  </a:txBody>
                  <a:tcPr/>
                </a:tc>
                <a:extLst>
                  <a:ext uri="{0D108BD9-81ED-4DB2-BD59-A6C34878D82A}">
                    <a16:rowId xmlns="" xmlns:a16="http://schemas.microsoft.com/office/drawing/2014/main" val="2950821817"/>
                  </a:ext>
                </a:extLst>
              </a:tr>
              <a:tr h="337572">
                <a:tc>
                  <a:txBody>
                    <a:bodyPr/>
                    <a:lstStyle/>
                    <a:p>
                      <a:r>
                        <a:rPr lang="uk-UA" sz="1600" b="1" dirty="0" smtClean="0"/>
                        <a:t>4</a:t>
                      </a:r>
                      <a:r>
                        <a:rPr lang="en-US" sz="1600" b="1" dirty="0" smtClean="0"/>
                        <a:t>1</a:t>
                      </a:r>
                      <a:endParaRPr lang="ru-RU" sz="1600" b="1" dirty="0"/>
                    </a:p>
                  </a:txBody>
                  <a:tcPr/>
                </a:tc>
                <a:tc>
                  <a:txBody>
                    <a:bodyPr/>
                    <a:lstStyle/>
                    <a:p>
                      <a:r>
                        <a:rPr lang="uk-UA" sz="1600" dirty="0" smtClean="0"/>
                        <a:t>Кабінет лікаря </a:t>
                      </a:r>
                      <a:endParaRPr lang="ru-RU"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600" dirty="0" smtClean="0"/>
                        <a:t>24 м²</a:t>
                      </a:r>
                      <a:endParaRPr lang="ru-RU" sz="1600" dirty="0" smtClean="0"/>
                    </a:p>
                  </a:txBody>
                  <a:tcPr/>
                </a:tc>
                <a:tc>
                  <a:txBody>
                    <a:bodyPr/>
                    <a:lstStyle/>
                    <a:p>
                      <a:r>
                        <a:rPr lang="uk-UA" sz="1600" b="1" dirty="0" smtClean="0"/>
                        <a:t>56</a:t>
                      </a:r>
                      <a:endParaRPr lang="ru-RU" sz="1600" b="1" dirty="0"/>
                    </a:p>
                  </a:txBody>
                  <a:tcPr/>
                </a:tc>
                <a:tc>
                  <a:txBody>
                    <a:bodyPr/>
                    <a:lstStyle/>
                    <a:p>
                      <a:r>
                        <a:rPr lang="uk-UA" sz="1600" dirty="0" smtClean="0"/>
                        <a:t>Кабінет травматолога</a:t>
                      </a:r>
                      <a:endParaRPr lang="ru-RU"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600" dirty="0" smtClean="0"/>
                        <a:t>12 м²</a:t>
                      </a:r>
                      <a:endParaRPr lang="ru-RU" sz="1600" dirty="0" smtClean="0"/>
                    </a:p>
                  </a:txBody>
                  <a:tcPr/>
                </a:tc>
                <a:extLst>
                  <a:ext uri="{0D108BD9-81ED-4DB2-BD59-A6C34878D82A}">
                    <a16:rowId xmlns="" xmlns:a16="http://schemas.microsoft.com/office/drawing/2014/main" val="1558235892"/>
                  </a:ext>
                </a:extLst>
              </a:tr>
              <a:tr h="337572">
                <a:tc>
                  <a:txBody>
                    <a:bodyPr/>
                    <a:lstStyle/>
                    <a:p>
                      <a:r>
                        <a:rPr lang="uk-UA" sz="1600" b="1" dirty="0" smtClean="0"/>
                        <a:t>4</a:t>
                      </a:r>
                      <a:r>
                        <a:rPr lang="en-US" sz="1600" b="1" dirty="0" smtClean="0"/>
                        <a:t>2</a:t>
                      </a:r>
                      <a:endParaRPr lang="ru-RU" sz="1600" b="1" dirty="0"/>
                    </a:p>
                  </a:txBody>
                  <a:tcPr/>
                </a:tc>
                <a:tc>
                  <a:txBody>
                    <a:bodyPr/>
                    <a:lstStyle/>
                    <a:p>
                      <a:r>
                        <a:rPr lang="uk-UA" sz="1600" dirty="0" smtClean="0"/>
                        <a:t>Кабінет лікаря</a:t>
                      </a:r>
                      <a:endParaRPr lang="ru-RU"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600" dirty="0" smtClean="0"/>
                        <a:t>20 м²</a:t>
                      </a:r>
                      <a:endParaRPr lang="ru-RU" sz="1600" dirty="0" smtClean="0"/>
                    </a:p>
                  </a:txBody>
                  <a:tcPr/>
                </a:tc>
                <a:tc>
                  <a:txBody>
                    <a:bodyPr/>
                    <a:lstStyle/>
                    <a:p>
                      <a:r>
                        <a:rPr lang="uk-UA" sz="1600" b="1" dirty="0" smtClean="0"/>
                        <a:t>57</a:t>
                      </a:r>
                      <a:endParaRPr lang="ru-RU" sz="1600" b="1" dirty="0"/>
                    </a:p>
                  </a:txBody>
                  <a:tcPr/>
                </a:tc>
                <a:tc>
                  <a:txBody>
                    <a:bodyPr/>
                    <a:lstStyle/>
                    <a:p>
                      <a:r>
                        <a:rPr lang="uk-UA" sz="1600" dirty="0" smtClean="0"/>
                        <a:t>Чекальня</a:t>
                      </a:r>
                      <a:endParaRPr lang="ru-RU" sz="1600" dirty="0"/>
                    </a:p>
                  </a:txBody>
                  <a:tcPr/>
                </a:tc>
                <a:tc>
                  <a:txBody>
                    <a:bodyPr/>
                    <a:lstStyle/>
                    <a:p>
                      <a:endParaRPr lang="ru-RU" sz="1600" dirty="0"/>
                    </a:p>
                  </a:txBody>
                  <a:tcPr/>
                </a:tc>
                <a:extLst>
                  <a:ext uri="{0D108BD9-81ED-4DB2-BD59-A6C34878D82A}">
                    <a16:rowId xmlns="" xmlns:a16="http://schemas.microsoft.com/office/drawing/2014/main" val="3567311515"/>
                  </a:ext>
                </a:extLst>
              </a:tr>
              <a:tr h="337572">
                <a:tc>
                  <a:txBody>
                    <a:bodyPr/>
                    <a:lstStyle/>
                    <a:p>
                      <a:r>
                        <a:rPr lang="uk-UA" sz="1600" b="1" dirty="0" smtClean="0"/>
                        <a:t>4</a:t>
                      </a:r>
                      <a:r>
                        <a:rPr lang="en-US" sz="1600" b="1" dirty="0" smtClean="0"/>
                        <a:t>3</a:t>
                      </a:r>
                      <a:endParaRPr lang="ru-RU" sz="1600" b="1" dirty="0"/>
                    </a:p>
                  </a:txBody>
                  <a:tcPr/>
                </a:tc>
                <a:tc>
                  <a:txBody>
                    <a:bodyPr/>
                    <a:lstStyle/>
                    <a:p>
                      <a:r>
                        <a:rPr lang="uk-UA" sz="1600" dirty="0" smtClean="0"/>
                        <a:t>Кабінет ендоскопії</a:t>
                      </a:r>
                      <a:endParaRPr lang="ru-RU"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600" dirty="0" smtClean="0"/>
                        <a:t>17 м²</a:t>
                      </a:r>
                      <a:endParaRPr lang="ru-RU" sz="1600" dirty="0" smtClean="0"/>
                    </a:p>
                  </a:txBody>
                  <a:tcPr/>
                </a:tc>
                <a:tc>
                  <a:txBody>
                    <a:bodyPr/>
                    <a:lstStyle/>
                    <a:p>
                      <a:r>
                        <a:rPr lang="uk-UA" sz="1600" b="1" dirty="0" smtClean="0"/>
                        <a:t>58</a:t>
                      </a:r>
                      <a:endParaRPr lang="ru-RU" sz="1600" b="1" dirty="0"/>
                    </a:p>
                  </a:txBody>
                  <a:tcPr/>
                </a:tc>
                <a:tc>
                  <a:txBody>
                    <a:bodyPr/>
                    <a:lstStyle/>
                    <a:p>
                      <a:r>
                        <a:rPr lang="uk-UA" sz="1600" dirty="0" smtClean="0"/>
                        <a:t>Перев’язочна </a:t>
                      </a:r>
                      <a:endParaRPr lang="ru-RU"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600" dirty="0" smtClean="0"/>
                        <a:t>17 м²</a:t>
                      </a:r>
                      <a:endParaRPr lang="ru-RU" sz="1600" dirty="0" smtClean="0"/>
                    </a:p>
                  </a:txBody>
                  <a:tcPr/>
                </a:tc>
                <a:extLst>
                  <a:ext uri="{0D108BD9-81ED-4DB2-BD59-A6C34878D82A}">
                    <a16:rowId xmlns="" xmlns:a16="http://schemas.microsoft.com/office/drawing/2014/main" val="2803594324"/>
                  </a:ext>
                </a:extLst>
              </a:tr>
              <a:tr h="337572">
                <a:tc>
                  <a:txBody>
                    <a:bodyPr/>
                    <a:lstStyle/>
                    <a:p>
                      <a:r>
                        <a:rPr lang="uk-UA" sz="1600" b="1" dirty="0" smtClean="0"/>
                        <a:t>4</a:t>
                      </a:r>
                      <a:r>
                        <a:rPr lang="en-US" sz="1600" b="1" dirty="0" smtClean="0"/>
                        <a:t>4</a:t>
                      </a:r>
                      <a:endParaRPr lang="ru-RU" sz="1600" b="1" dirty="0"/>
                    </a:p>
                  </a:txBody>
                  <a:tcPr/>
                </a:tc>
                <a:tc>
                  <a:txBody>
                    <a:bodyPr/>
                    <a:lstStyle/>
                    <a:p>
                      <a:r>
                        <a:rPr lang="uk-UA" sz="1600" dirty="0" smtClean="0"/>
                        <a:t>Експрес-лабораторія</a:t>
                      </a:r>
                      <a:endParaRPr lang="ru-RU"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600" dirty="0" smtClean="0"/>
                        <a:t>20+23 м²</a:t>
                      </a:r>
                      <a:endParaRPr lang="ru-RU" sz="1600" dirty="0" smtClean="0"/>
                    </a:p>
                  </a:txBody>
                  <a:tcPr/>
                </a:tc>
                <a:tc>
                  <a:txBody>
                    <a:bodyPr/>
                    <a:lstStyle/>
                    <a:p>
                      <a:r>
                        <a:rPr lang="uk-UA" sz="1600" b="1" dirty="0" smtClean="0"/>
                        <a:t>59</a:t>
                      </a:r>
                      <a:endParaRPr lang="ru-RU" sz="1600" b="1" dirty="0"/>
                    </a:p>
                  </a:txBody>
                  <a:tcPr/>
                </a:tc>
                <a:tc>
                  <a:txBody>
                    <a:bodyPr/>
                    <a:lstStyle/>
                    <a:p>
                      <a:r>
                        <a:rPr lang="uk-UA" sz="1600" dirty="0" smtClean="0"/>
                        <a:t>Перев’язочна </a:t>
                      </a:r>
                      <a:endParaRPr lang="ru-RU"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600" dirty="0" smtClean="0"/>
                        <a:t>17 м²</a:t>
                      </a:r>
                      <a:endParaRPr lang="ru-RU" sz="1600" dirty="0" smtClean="0"/>
                    </a:p>
                  </a:txBody>
                  <a:tcPr/>
                </a:tc>
                <a:extLst>
                  <a:ext uri="{0D108BD9-81ED-4DB2-BD59-A6C34878D82A}">
                    <a16:rowId xmlns="" xmlns:a16="http://schemas.microsoft.com/office/drawing/2014/main" val="718015620"/>
                  </a:ext>
                </a:extLst>
              </a:tr>
              <a:tr h="337572">
                <a:tc>
                  <a:txBody>
                    <a:bodyPr/>
                    <a:lstStyle/>
                    <a:p>
                      <a:r>
                        <a:rPr lang="uk-UA" sz="1600" b="1" dirty="0" smtClean="0"/>
                        <a:t>4</a:t>
                      </a:r>
                      <a:r>
                        <a:rPr lang="en-US" sz="1600" b="1" dirty="0" smtClean="0"/>
                        <a:t>5</a:t>
                      </a:r>
                      <a:endParaRPr lang="ru-RU" sz="1600" b="1" dirty="0"/>
                    </a:p>
                  </a:txBody>
                  <a:tcPr/>
                </a:tc>
                <a:tc>
                  <a:txBody>
                    <a:bodyPr/>
                    <a:lstStyle/>
                    <a:p>
                      <a:r>
                        <a:rPr lang="uk-UA" sz="1600" dirty="0" smtClean="0"/>
                        <a:t>Чекальня</a:t>
                      </a:r>
                      <a:endParaRPr lang="ru-RU" sz="1600" dirty="0"/>
                    </a:p>
                  </a:txBody>
                  <a:tcPr/>
                </a:tc>
                <a:tc>
                  <a:txBody>
                    <a:bodyPr/>
                    <a:lstStyle/>
                    <a:p>
                      <a:endParaRPr lang="ru-RU" sz="1600"/>
                    </a:p>
                  </a:txBody>
                  <a:tcPr/>
                </a:tc>
                <a:tc>
                  <a:txBody>
                    <a:bodyPr/>
                    <a:lstStyle/>
                    <a:p>
                      <a:r>
                        <a:rPr lang="uk-UA" sz="1600" b="1" dirty="0" smtClean="0"/>
                        <a:t>60</a:t>
                      </a:r>
                      <a:endParaRPr lang="ru-RU" sz="1600" b="1" dirty="0"/>
                    </a:p>
                  </a:txBody>
                  <a:tcPr/>
                </a:tc>
                <a:tc>
                  <a:txBody>
                    <a:bodyPr/>
                    <a:lstStyle/>
                    <a:p>
                      <a:r>
                        <a:rPr lang="uk-UA" sz="1600" dirty="0" err="1" smtClean="0"/>
                        <a:t>Гіпсовочна</a:t>
                      </a:r>
                      <a:r>
                        <a:rPr lang="uk-UA" sz="1600" dirty="0" smtClean="0"/>
                        <a:t> </a:t>
                      </a:r>
                      <a:endParaRPr lang="ru-RU"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600" dirty="0" smtClean="0"/>
                        <a:t>17 м²</a:t>
                      </a:r>
                      <a:endParaRPr lang="ru-RU" sz="1600" dirty="0" smtClean="0"/>
                    </a:p>
                  </a:txBody>
                  <a:tcPr/>
                </a:tc>
                <a:extLst>
                  <a:ext uri="{0D108BD9-81ED-4DB2-BD59-A6C34878D82A}">
                    <a16:rowId xmlns="" xmlns:a16="http://schemas.microsoft.com/office/drawing/2014/main" val="2783424696"/>
                  </a:ext>
                </a:extLst>
              </a:tr>
            </a:tbl>
          </a:graphicData>
        </a:graphic>
      </p:graphicFrame>
      <p:sp>
        <p:nvSpPr>
          <p:cNvPr id="3" name="TextBox 2"/>
          <p:cNvSpPr txBox="1"/>
          <p:nvPr/>
        </p:nvSpPr>
        <p:spPr>
          <a:xfrm>
            <a:off x="1149927" y="6095999"/>
            <a:ext cx="9878291" cy="369332"/>
          </a:xfrm>
          <a:prstGeom prst="rect">
            <a:avLst/>
          </a:prstGeom>
          <a:noFill/>
        </p:spPr>
        <p:txBody>
          <a:bodyPr wrap="square" rtlCol="0">
            <a:spAutoFit/>
          </a:bodyPr>
          <a:lstStyle/>
          <a:p>
            <a:r>
              <a:rPr lang="uk-UA" dirty="0" smtClean="0"/>
              <a:t>Приблизна площа добудови становить біля 400 м².</a:t>
            </a:r>
            <a:endParaRPr lang="ru-RU" dirty="0"/>
          </a:p>
        </p:txBody>
      </p:sp>
    </p:spTree>
    <p:extLst>
      <p:ext uri="{BB962C8B-B14F-4D97-AF65-F5344CB8AC3E}">
        <p14:creationId xmlns="" xmlns:p14="http://schemas.microsoft.com/office/powerpoint/2010/main" val="29454820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13551" y="439007"/>
            <a:ext cx="10587210" cy="769441"/>
          </a:xfrm>
          <a:prstGeom prst="rect">
            <a:avLst/>
          </a:prstGeom>
          <a:noFill/>
        </p:spPr>
        <p:txBody>
          <a:bodyPr wrap="square" rtlCol="0">
            <a:spAutoFit/>
          </a:bodyPr>
          <a:lstStyle/>
          <a:p>
            <a:pPr algn="ctr"/>
            <a:r>
              <a:rPr lang="uk-UA" sz="2200" b="1" dirty="0" smtClean="0"/>
              <a:t>Для виготовлення даного проекту необхідні кошти в сумі </a:t>
            </a:r>
            <a:endParaRPr lang="uk-UA" sz="2200" b="1" dirty="0" smtClean="0"/>
          </a:p>
          <a:p>
            <a:pPr algn="ctr"/>
            <a:r>
              <a:rPr lang="uk-UA" sz="2200" b="1" dirty="0" smtClean="0">
                <a:solidFill>
                  <a:srgbClr val="FF0000"/>
                </a:solidFill>
              </a:rPr>
              <a:t>1 234 548</a:t>
            </a:r>
            <a:r>
              <a:rPr lang="uk-UA" sz="2200" b="1" dirty="0" smtClean="0"/>
              <a:t> </a:t>
            </a:r>
            <a:r>
              <a:rPr lang="uk-UA" sz="2200" b="1" dirty="0" smtClean="0"/>
              <a:t>тис. грн.</a:t>
            </a:r>
            <a:endParaRPr lang="ru-RU" sz="2200" b="1" dirty="0"/>
          </a:p>
        </p:txBody>
      </p:sp>
      <p:pic>
        <p:nvPicPr>
          <p:cNvPr id="4" name="Picture 6" descr="D:\Рабочий стол\Фото\Speshno-otdelenie-1-WEB.jpg"/>
          <p:cNvPicPr>
            <a:picLocks noChangeAspect="1" noChangeArrowheads="1"/>
          </p:cNvPicPr>
          <p:nvPr/>
        </p:nvPicPr>
        <p:blipFill>
          <a:blip r:embed="rId2" cstate="print"/>
          <a:srcRect/>
          <a:stretch>
            <a:fillRect/>
          </a:stretch>
        </p:blipFill>
        <p:spPr bwMode="auto">
          <a:xfrm>
            <a:off x="1098660" y="1608463"/>
            <a:ext cx="5405977" cy="3580482"/>
          </a:xfrm>
          <a:prstGeom prst="rect">
            <a:avLst/>
          </a:prstGeom>
          <a:noFill/>
          <a:ln w="9525">
            <a:noFill/>
            <a:miter lim="800000"/>
            <a:headEnd/>
            <a:tailEnd/>
          </a:ln>
        </p:spPr>
      </p:pic>
      <p:pic>
        <p:nvPicPr>
          <p:cNvPr id="5" name="Picture 5" descr="D:\Рабочий стол\Фото\IMG_8312.JPG"/>
          <p:cNvPicPr>
            <a:picLocks noChangeAspect="1" noChangeArrowheads="1"/>
          </p:cNvPicPr>
          <p:nvPr/>
        </p:nvPicPr>
        <p:blipFill>
          <a:blip r:embed="rId3" cstate="print"/>
          <a:srcRect/>
          <a:stretch>
            <a:fillRect/>
          </a:stretch>
        </p:blipFill>
        <p:spPr bwMode="auto">
          <a:xfrm>
            <a:off x="6665204" y="1579766"/>
            <a:ext cx="4814871" cy="3609179"/>
          </a:xfrm>
          <a:prstGeom prst="rect">
            <a:avLst/>
          </a:prstGeom>
          <a:noFill/>
          <a:ln w="9525">
            <a:noFill/>
            <a:miter lim="800000"/>
            <a:headEnd/>
            <a:tailEnd/>
          </a:ln>
        </p:spPr>
      </p:pic>
      <p:sp>
        <p:nvSpPr>
          <p:cNvPr id="6" name="TextBox 5"/>
          <p:cNvSpPr txBox="1"/>
          <p:nvPr/>
        </p:nvSpPr>
        <p:spPr>
          <a:xfrm>
            <a:off x="1333041" y="5629619"/>
            <a:ext cx="9805012" cy="707886"/>
          </a:xfrm>
          <a:prstGeom prst="rect">
            <a:avLst/>
          </a:prstGeom>
          <a:noFill/>
        </p:spPr>
        <p:txBody>
          <a:bodyPr wrap="square" rtlCol="0">
            <a:spAutoFit/>
          </a:bodyPr>
          <a:lstStyle/>
          <a:p>
            <a:r>
              <a:rPr lang="uk-UA" sz="2000" b="1" dirty="0" smtClean="0"/>
              <a:t>Орієнтовна вартість реконструкції з добудовою відділення невідкладної медичної допомоги Лубенської </a:t>
            </a:r>
            <a:r>
              <a:rPr lang="uk-UA" sz="2000" b="1" dirty="0" err="1" smtClean="0"/>
              <a:t>ЛІЛ</a:t>
            </a:r>
            <a:r>
              <a:rPr lang="uk-UA" sz="2000" b="1" dirty="0" smtClean="0"/>
              <a:t> </a:t>
            </a:r>
            <a:r>
              <a:rPr lang="uk-UA" sz="2000" b="1" dirty="0" smtClean="0">
                <a:solidFill>
                  <a:srgbClr val="FF0000"/>
                </a:solidFill>
              </a:rPr>
              <a:t>45 – 50 </a:t>
            </a:r>
            <a:r>
              <a:rPr lang="uk-UA" sz="2000" b="1" dirty="0" smtClean="0"/>
              <a:t>млн. грн.</a:t>
            </a:r>
            <a:endParaRPr lang="ru-RU" sz="2000" b="1" dirty="0"/>
          </a:p>
        </p:txBody>
      </p:sp>
    </p:spTree>
    <p:extLst>
      <p:ext uri="{BB962C8B-B14F-4D97-AF65-F5344CB8AC3E}">
        <p14:creationId xmlns="" xmlns:p14="http://schemas.microsoft.com/office/powerpoint/2010/main" val="126439819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2.jpg"/>
          <p:cNvPicPr>
            <a:picLocks noChangeAspect="1"/>
          </p:cNvPicPr>
          <p:nvPr/>
        </p:nvPicPr>
        <p:blipFill>
          <a:blip r:embed="rId2" cstate="print"/>
          <a:stretch>
            <a:fillRect/>
          </a:stretch>
        </p:blipFill>
        <p:spPr>
          <a:xfrm>
            <a:off x="6282048" y="1555759"/>
            <a:ext cx="5748248" cy="4335137"/>
          </a:xfrm>
          <a:prstGeom prst="rect">
            <a:avLst/>
          </a:prstGeom>
        </p:spPr>
      </p:pic>
      <p:pic>
        <p:nvPicPr>
          <p:cNvPr id="4" name="Рисунок 3" descr="3.jpg"/>
          <p:cNvPicPr>
            <a:picLocks noChangeAspect="1"/>
          </p:cNvPicPr>
          <p:nvPr/>
        </p:nvPicPr>
        <p:blipFill>
          <a:blip r:embed="rId3" cstate="print"/>
          <a:stretch>
            <a:fillRect/>
          </a:stretch>
        </p:blipFill>
        <p:spPr>
          <a:xfrm>
            <a:off x="210065" y="1591489"/>
            <a:ext cx="6008505" cy="4318613"/>
          </a:xfrm>
          <a:prstGeom prst="rect">
            <a:avLst/>
          </a:prstGeom>
        </p:spPr>
      </p:pic>
      <p:sp>
        <p:nvSpPr>
          <p:cNvPr id="5" name="TextBox 4"/>
          <p:cNvSpPr txBox="1"/>
          <p:nvPr/>
        </p:nvSpPr>
        <p:spPr>
          <a:xfrm>
            <a:off x="771182" y="705080"/>
            <a:ext cx="11214872" cy="369332"/>
          </a:xfrm>
          <a:prstGeom prst="rect">
            <a:avLst/>
          </a:prstGeom>
          <a:noFill/>
        </p:spPr>
        <p:txBody>
          <a:bodyPr wrap="square" rtlCol="0">
            <a:spAutoFit/>
          </a:bodyPr>
          <a:lstStyle/>
          <a:p>
            <a:r>
              <a:rPr lang="uk-UA" dirty="0" smtClean="0"/>
              <a:t>Проект корпусу невідкладних станів Полтавської обласної клінічної лікарні імені М.В.Скліфософського </a:t>
            </a:r>
            <a:endParaRPr lang="ru-RU"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46910" y="1537854"/>
            <a:ext cx="10792690" cy="2092037"/>
          </a:xfrm>
          <a:prstGeom prst="rect">
            <a:avLst/>
          </a:prstGeom>
          <a:noFill/>
        </p:spPr>
        <p:txBody>
          <a:bodyPr wrap="square" rtlCol="0">
            <a:prstTxWarp prst="textChevron">
              <a:avLst/>
            </a:prstTxWarp>
            <a:spAutoFit/>
            <a:scene3d>
              <a:camera prst="orthographicFront"/>
              <a:lightRig rig="threePt" dir="t"/>
            </a:scene3d>
            <a:sp3d extrusionH="57150">
              <a:bevelT w="38100" h="38100" prst="slope"/>
            </a:sp3d>
          </a:bodyPr>
          <a:lstStyle/>
          <a:p>
            <a:pPr algn="ctr"/>
            <a:r>
              <a:rPr lang="uk-UA" sz="7200" b="1"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Дякуємо за увагу!</a:t>
            </a:r>
            <a:endParaRPr lang="ru-RU" sz="72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Tree>
    <p:extLst>
      <p:ext uri="{BB962C8B-B14F-4D97-AF65-F5344CB8AC3E}">
        <p14:creationId xmlns="" xmlns:p14="http://schemas.microsoft.com/office/powerpoint/2010/main" val="38714078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71600" y="425450"/>
            <a:ext cx="6318250" cy="644525"/>
          </a:xfrm>
        </p:spPr>
        <p:txBody>
          <a:bodyPr rtlCol="0">
            <a:normAutofit fontScale="90000"/>
          </a:bodyPr>
          <a:lstStyle/>
          <a:p>
            <a:pPr eaLnBrk="1" fontAlgn="auto" hangingPunct="1">
              <a:spcAft>
                <a:spcPts val="0"/>
              </a:spcAft>
              <a:defRPr/>
            </a:pPr>
            <a:r>
              <a:rPr lang="uk-UA" dirty="0" smtClean="0"/>
              <a:t>Потужність лікарні</a:t>
            </a:r>
            <a:endParaRPr lang="ru-RU" dirty="0"/>
          </a:p>
        </p:txBody>
      </p:sp>
      <p:sp>
        <p:nvSpPr>
          <p:cNvPr id="3" name="Объект 2"/>
          <p:cNvSpPr>
            <a:spLocks noGrp="1"/>
          </p:cNvSpPr>
          <p:nvPr>
            <p:ph idx="1"/>
          </p:nvPr>
        </p:nvSpPr>
        <p:spPr>
          <a:xfrm>
            <a:off x="1371600" y="1330325"/>
            <a:ext cx="9601200" cy="5126038"/>
          </a:xfrm>
        </p:spPr>
        <p:txBody>
          <a:bodyPr rtlCol="0">
            <a:normAutofit fontScale="92500" lnSpcReduction="20000"/>
          </a:bodyPr>
          <a:lstStyle/>
          <a:p>
            <a:pPr marL="0" indent="0" eaLnBrk="1" fontAlgn="auto" hangingPunct="1">
              <a:buFont typeface="Franklin Gothic Book" pitchFamily="34" charset="0"/>
              <a:buNone/>
              <a:defRPr/>
            </a:pPr>
            <a:r>
              <a:rPr lang="uk-UA" dirty="0" smtClean="0"/>
              <a:t>На сьогодні структура ліжкового фонду становить 365 ліжок:</a:t>
            </a:r>
          </a:p>
          <a:p>
            <a:pPr marL="384048" indent="-384048" eaLnBrk="1" fontAlgn="auto" hangingPunct="1">
              <a:buFont typeface="Wingdings" panose="05000000000000000000" pitchFamily="2" charset="2"/>
              <a:buChar char="§"/>
              <a:defRPr/>
            </a:pPr>
            <a:r>
              <a:rPr lang="uk-UA" dirty="0" smtClean="0"/>
              <a:t>Хірургічне відділення </a:t>
            </a:r>
            <a:r>
              <a:rPr lang="uk-UA" dirty="0"/>
              <a:t>– </a:t>
            </a:r>
            <a:r>
              <a:rPr lang="uk-UA" dirty="0" smtClean="0"/>
              <a:t>45</a:t>
            </a:r>
            <a:endParaRPr lang="uk-UA" dirty="0"/>
          </a:p>
          <a:p>
            <a:pPr marL="384048" indent="-384048" eaLnBrk="1" fontAlgn="auto" hangingPunct="1">
              <a:buFont typeface="Wingdings" panose="05000000000000000000" pitchFamily="2" charset="2"/>
              <a:buChar char="§"/>
              <a:defRPr/>
            </a:pPr>
            <a:r>
              <a:rPr lang="uk-UA" dirty="0" smtClean="0"/>
              <a:t>Онкологічне </a:t>
            </a:r>
            <a:r>
              <a:rPr lang="uk-UA" dirty="0"/>
              <a:t>відділення</a:t>
            </a:r>
            <a:r>
              <a:rPr lang="uk-UA" dirty="0" smtClean="0"/>
              <a:t> </a:t>
            </a:r>
            <a:r>
              <a:rPr lang="uk-UA" dirty="0"/>
              <a:t>– 20</a:t>
            </a:r>
          </a:p>
          <a:p>
            <a:pPr marL="384048" indent="-384048" eaLnBrk="1" fontAlgn="auto" hangingPunct="1">
              <a:buFont typeface="Wingdings" panose="05000000000000000000" pitchFamily="2" charset="2"/>
              <a:buChar char="§"/>
              <a:defRPr/>
            </a:pPr>
            <a:r>
              <a:rPr lang="uk-UA" dirty="0"/>
              <a:t>Гінекологічне відділення</a:t>
            </a:r>
            <a:r>
              <a:rPr lang="uk-UA" dirty="0" smtClean="0"/>
              <a:t>– </a:t>
            </a:r>
            <a:r>
              <a:rPr lang="uk-UA" dirty="0"/>
              <a:t>20</a:t>
            </a:r>
          </a:p>
          <a:p>
            <a:pPr marL="384048" indent="-384048" eaLnBrk="1" fontAlgn="auto" hangingPunct="1">
              <a:buFont typeface="Wingdings" panose="05000000000000000000" pitchFamily="2" charset="2"/>
              <a:buChar char="§"/>
              <a:defRPr/>
            </a:pPr>
            <a:r>
              <a:rPr lang="uk-UA" dirty="0"/>
              <a:t>Пологове відділення</a:t>
            </a:r>
            <a:r>
              <a:rPr lang="uk-UA" dirty="0" smtClean="0"/>
              <a:t>– 15</a:t>
            </a:r>
            <a:endParaRPr lang="uk-UA" dirty="0"/>
          </a:p>
          <a:p>
            <a:pPr marL="384048" indent="-384048" eaLnBrk="1" fontAlgn="auto" hangingPunct="1">
              <a:buFont typeface="Wingdings" panose="05000000000000000000" pitchFamily="2" charset="2"/>
              <a:buChar char="§"/>
              <a:defRPr/>
            </a:pPr>
            <a:r>
              <a:rPr lang="uk-UA" dirty="0"/>
              <a:t>РАО – 6</a:t>
            </a:r>
          </a:p>
          <a:p>
            <a:pPr marL="384048" indent="-384048" eaLnBrk="1" fontAlgn="auto" hangingPunct="1">
              <a:buFont typeface="Wingdings" panose="05000000000000000000" pitchFamily="2" charset="2"/>
              <a:buChar char="§"/>
              <a:defRPr/>
            </a:pPr>
            <a:r>
              <a:rPr lang="uk-UA" dirty="0"/>
              <a:t>Травматологічне </a:t>
            </a:r>
            <a:r>
              <a:rPr lang="uk-UA" dirty="0" smtClean="0"/>
              <a:t>відділення – 25</a:t>
            </a:r>
            <a:endParaRPr lang="uk-UA" dirty="0"/>
          </a:p>
          <a:p>
            <a:pPr marL="384048" indent="-384048" eaLnBrk="1" fontAlgn="auto" hangingPunct="1">
              <a:buFont typeface="Wingdings" panose="05000000000000000000" pitchFamily="2" charset="2"/>
              <a:buChar char="§"/>
              <a:defRPr/>
            </a:pPr>
            <a:r>
              <a:rPr lang="uk-UA" dirty="0"/>
              <a:t>Кардіологічне відділення</a:t>
            </a:r>
            <a:r>
              <a:rPr lang="uk-UA" dirty="0" smtClean="0"/>
              <a:t>– 40</a:t>
            </a:r>
            <a:endParaRPr lang="uk-UA" dirty="0"/>
          </a:p>
          <a:p>
            <a:pPr marL="384048" indent="-384048" eaLnBrk="1" fontAlgn="auto" hangingPunct="1">
              <a:buFont typeface="Wingdings" panose="05000000000000000000" pitchFamily="2" charset="2"/>
              <a:buChar char="§"/>
              <a:defRPr/>
            </a:pPr>
            <a:r>
              <a:rPr lang="uk-UA" dirty="0"/>
              <a:t>Неврологічне відділення</a:t>
            </a:r>
            <a:r>
              <a:rPr lang="uk-UA" dirty="0" smtClean="0"/>
              <a:t>– 40</a:t>
            </a:r>
            <a:endParaRPr lang="uk-UA" dirty="0"/>
          </a:p>
          <a:p>
            <a:pPr marL="384048" indent="-384048" eaLnBrk="1" fontAlgn="auto" hangingPunct="1">
              <a:buFont typeface="Wingdings" panose="05000000000000000000" pitchFamily="2" charset="2"/>
              <a:buChar char="§"/>
              <a:defRPr/>
            </a:pPr>
            <a:r>
              <a:rPr lang="uk-UA" dirty="0"/>
              <a:t>Інфекційне відділення</a:t>
            </a:r>
            <a:r>
              <a:rPr lang="uk-UA" dirty="0" smtClean="0"/>
              <a:t>– 32</a:t>
            </a:r>
            <a:endParaRPr lang="uk-UA" dirty="0"/>
          </a:p>
          <a:p>
            <a:pPr marL="384048" indent="-384048" eaLnBrk="1" fontAlgn="auto" hangingPunct="1">
              <a:buFont typeface="Wingdings" panose="05000000000000000000" pitchFamily="2" charset="2"/>
              <a:buChar char="§"/>
              <a:defRPr/>
            </a:pPr>
            <a:r>
              <a:rPr lang="uk-UA" dirty="0"/>
              <a:t>Терапевтичне відділення</a:t>
            </a:r>
            <a:r>
              <a:rPr lang="uk-UA" dirty="0" smtClean="0"/>
              <a:t>– 45</a:t>
            </a:r>
            <a:endParaRPr lang="uk-UA" dirty="0"/>
          </a:p>
          <a:p>
            <a:pPr marL="384048" indent="-384048" eaLnBrk="1" fontAlgn="auto" hangingPunct="1">
              <a:buFont typeface="Wingdings" panose="05000000000000000000" pitchFamily="2" charset="2"/>
              <a:buChar char="§"/>
              <a:defRPr/>
            </a:pPr>
            <a:r>
              <a:rPr lang="uk-UA" dirty="0"/>
              <a:t>Офтальмологічне відділення</a:t>
            </a:r>
            <a:r>
              <a:rPr lang="uk-UA" dirty="0" smtClean="0"/>
              <a:t>– 16</a:t>
            </a:r>
            <a:endParaRPr lang="uk-UA" dirty="0"/>
          </a:p>
          <a:p>
            <a:pPr marL="384048" indent="-384048" eaLnBrk="1" fontAlgn="auto" hangingPunct="1">
              <a:buFont typeface="Wingdings" panose="05000000000000000000" pitchFamily="2" charset="2"/>
              <a:buChar char="§"/>
              <a:defRPr/>
            </a:pPr>
            <a:r>
              <a:rPr lang="uk-UA" dirty="0"/>
              <a:t>ЛОР відділення</a:t>
            </a:r>
            <a:r>
              <a:rPr lang="uk-UA" dirty="0" smtClean="0"/>
              <a:t>– 17</a:t>
            </a:r>
            <a:endParaRPr lang="uk-UA" dirty="0"/>
          </a:p>
          <a:p>
            <a:pPr marL="384048" indent="-384048" eaLnBrk="1" fontAlgn="auto" hangingPunct="1">
              <a:buFont typeface="Wingdings" panose="05000000000000000000" pitchFamily="2" charset="2"/>
              <a:buChar char="§"/>
              <a:defRPr/>
            </a:pPr>
            <a:r>
              <a:rPr lang="uk-UA" dirty="0"/>
              <a:t>Педіатричне </a:t>
            </a:r>
            <a:r>
              <a:rPr lang="uk-UA" dirty="0" smtClean="0"/>
              <a:t>відділення - 40</a:t>
            </a:r>
            <a:endParaRPr lang="ru-RU" dirty="0"/>
          </a:p>
        </p:txBody>
      </p:sp>
      <p:pic>
        <p:nvPicPr>
          <p:cNvPr id="17411" name="Рисунок 3"/>
          <p:cNvPicPr>
            <a:picLocks noChangeAspect="1"/>
          </p:cNvPicPr>
          <p:nvPr/>
        </p:nvPicPr>
        <p:blipFill>
          <a:blip r:embed="rId2" cstate="print"/>
          <a:srcRect/>
          <a:stretch>
            <a:fillRect/>
          </a:stretch>
        </p:blipFill>
        <p:spPr bwMode="auto">
          <a:xfrm>
            <a:off x="8894763" y="166688"/>
            <a:ext cx="3186112" cy="2389187"/>
          </a:xfrm>
          <a:prstGeom prst="rect">
            <a:avLst/>
          </a:prstGeom>
          <a:noFill/>
          <a:ln w="9525">
            <a:noFill/>
            <a:miter lim="800000"/>
            <a:headEnd/>
            <a:tailEnd/>
          </a:ln>
        </p:spPr>
      </p:pic>
      <p:pic>
        <p:nvPicPr>
          <p:cNvPr id="17412" name="Рисунок 4"/>
          <p:cNvPicPr>
            <a:picLocks noChangeAspect="1"/>
          </p:cNvPicPr>
          <p:nvPr/>
        </p:nvPicPr>
        <p:blipFill>
          <a:blip r:embed="rId3" cstate="print"/>
          <a:srcRect/>
          <a:stretch>
            <a:fillRect/>
          </a:stretch>
        </p:blipFill>
        <p:spPr bwMode="auto">
          <a:xfrm>
            <a:off x="6172200" y="1647825"/>
            <a:ext cx="3159125" cy="2368550"/>
          </a:xfrm>
          <a:prstGeom prst="rect">
            <a:avLst/>
          </a:prstGeom>
          <a:noFill/>
          <a:ln w="9525">
            <a:noFill/>
            <a:miter lim="800000"/>
            <a:headEnd/>
            <a:tailEnd/>
          </a:ln>
        </p:spPr>
      </p:pic>
      <p:pic>
        <p:nvPicPr>
          <p:cNvPr id="17413" name="Рисунок 6"/>
          <p:cNvPicPr>
            <a:picLocks noChangeAspect="1"/>
          </p:cNvPicPr>
          <p:nvPr/>
        </p:nvPicPr>
        <p:blipFill>
          <a:blip r:embed="rId4" cstate="print"/>
          <a:srcRect/>
          <a:stretch>
            <a:fillRect/>
          </a:stretch>
        </p:blipFill>
        <p:spPr bwMode="auto">
          <a:xfrm>
            <a:off x="8894763" y="3506788"/>
            <a:ext cx="3186112" cy="2390775"/>
          </a:xfrm>
          <a:prstGeom prst="rect">
            <a:avLst/>
          </a:prstGeom>
          <a:noFill/>
          <a:ln w="9525">
            <a:noFill/>
            <a:miter lim="800000"/>
            <a:headEnd/>
            <a:tailEnd/>
          </a:ln>
        </p:spPr>
      </p:pic>
      <p:pic>
        <p:nvPicPr>
          <p:cNvPr id="17414" name="Рисунок 5"/>
          <p:cNvPicPr>
            <a:picLocks noChangeAspect="1"/>
          </p:cNvPicPr>
          <p:nvPr/>
        </p:nvPicPr>
        <p:blipFill>
          <a:blip r:embed="rId5" cstate="print"/>
          <a:srcRect/>
          <a:stretch>
            <a:fillRect/>
          </a:stretch>
        </p:blipFill>
        <p:spPr bwMode="auto">
          <a:xfrm>
            <a:off x="6151563" y="4456113"/>
            <a:ext cx="3089275" cy="2317750"/>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44612" y="155575"/>
            <a:ext cx="9850582" cy="810491"/>
          </a:xfrm>
        </p:spPr>
        <p:txBody>
          <a:bodyPr rtlCol="0">
            <a:normAutofit/>
          </a:bodyPr>
          <a:lstStyle/>
          <a:p>
            <a:pPr eaLnBrk="1" fontAlgn="auto" hangingPunct="1">
              <a:spcAft>
                <a:spcPts val="0"/>
              </a:spcAft>
              <a:defRPr/>
            </a:pPr>
            <a:r>
              <a:rPr lang="uk-UA" sz="3600"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Характеристика </a:t>
            </a:r>
            <a:r>
              <a:rPr lang="uk-UA" sz="3600" b="1" dirty="0">
                <a:ln w="9525">
                  <a:solidFill>
                    <a:schemeClr val="bg1"/>
                  </a:solidFill>
                  <a:prstDash val="solid"/>
                </a:ln>
                <a:solidFill>
                  <a:schemeClr val="tx1"/>
                </a:solidFill>
                <a:effectLst>
                  <a:outerShdw blurRad="12700" dist="38100" dir="2700000" algn="tl" rotWithShape="0">
                    <a:schemeClr val="bg1">
                      <a:lumMod val="50000"/>
                    </a:schemeClr>
                  </a:outerShdw>
                </a:effectLst>
              </a:rPr>
              <a:t>інтенсивності діяльності лікарні</a:t>
            </a:r>
            <a:endParaRPr lang="ru-RU" sz="3600" dirty="0"/>
          </a:p>
        </p:txBody>
      </p:sp>
      <p:sp>
        <p:nvSpPr>
          <p:cNvPr id="3" name="Объект 2"/>
          <p:cNvSpPr>
            <a:spLocks noGrp="1"/>
          </p:cNvSpPr>
          <p:nvPr>
            <p:ph idx="1"/>
          </p:nvPr>
        </p:nvSpPr>
        <p:spPr>
          <a:xfrm>
            <a:off x="1096963" y="714375"/>
            <a:ext cx="10025062" cy="6240607"/>
          </a:xfrm>
        </p:spPr>
        <p:txBody>
          <a:bodyPr>
            <a:normAutofit/>
          </a:bodyPr>
          <a:lstStyle/>
          <a:p>
            <a:pPr algn="just" eaLnBrk="1" hangingPunct="1"/>
            <a:r>
              <a:rPr lang="uk-UA" sz="1800" dirty="0" smtClean="0"/>
              <a:t>В Комунальній Лубенській центральній міській лікарні щорічно лікується близько 14 тис. хворих. Щоденно у 12 стаціонарних відділеннях лікарні госпіталізується від 10 до 20 хворих, з яких у відділеннях хірургічного профілю в середньому 3-5 хворих. З них 6-8 – хворі госпіталізуються ургентно. </a:t>
            </a:r>
            <a:endParaRPr lang="ru-RU" sz="1800" dirty="0" smtClean="0"/>
          </a:p>
          <a:p>
            <a:pPr algn="just" eaLnBrk="1" hangingPunct="1"/>
            <a:r>
              <a:rPr lang="uk-UA" sz="1800" dirty="0" smtClean="0"/>
              <a:t>Враховуючи приєднання 6 районів до м. Лубни та Лубенського району кількість населення становитиме близько 230 тис.</a:t>
            </a:r>
            <a:endParaRPr lang="ru-RU" sz="1800" dirty="0" smtClean="0"/>
          </a:p>
          <a:p>
            <a:pPr algn="just" eaLnBrk="1" hangingPunct="1"/>
            <a:r>
              <a:rPr lang="uk-UA" sz="1800" dirty="0" smtClean="0"/>
              <a:t>Провівши аналіз ургентної допомоги в цих районах, дійшли висновку, що вона може зрости на 15 відсотків для Комунальної Лубенської центральної міської лікарні. </a:t>
            </a:r>
          </a:p>
          <a:p>
            <a:pPr eaLnBrk="1" hangingPunct="1"/>
            <a:r>
              <a:rPr lang="uk-UA" sz="1800" dirty="0" smtClean="0"/>
              <a:t>Всього операцій за рік в стаціонарі –  біля 3500</a:t>
            </a:r>
          </a:p>
          <a:p>
            <a:pPr eaLnBrk="1" hangingPunct="1"/>
            <a:r>
              <a:rPr lang="uk-UA" sz="1800" dirty="0" smtClean="0"/>
              <a:t>Прооперовано в ургентному порядку – біля 250</a:t>
            </a:r>
          </a:p>
          <a:p>
            <a:pPr eaLnBrk="1" hangingPunct="1"/>
            <a:r>
              <a:rPr lang="uk-UA" sz="1800" dirty="0" smtClean="0"/>
              <a:t>Операції на органах черевної порожнини – біля 300</a:t>
            </a:r>
          </a:p>
          <a:p>
            <a:pPr eaLnBrk="1" hangingPunct="1"/>
            <a:r>
              <a:rPr lang="uk-UA" sz="1800" dirty="0" smtClean="0"/>
              <a:t>Великих гінекологічних операцій – біля 100</a:t>
            </a:r>
          </a:p>
          <a:p>
            <a:pPr eaLnBrk="1" hangingPunct="1"/>
            <a:r>
              <a:rPr lang="uk-UA" sz="1800" dirty="0" smtClean="0"/>
              <a:t>Проліковано пацієнтів з гострим інфарктом міокарда –  139</a:t>
            </a:r>
          </a:p>
          <a:p>
            <a:pPr eaLnBrk="1" hangingPunct="1"/>
            <a:r>
              <a:rPr lang="uk-UA" sz="1800" dirty="0" smtClean="0"/>
              <a:t>Прийнято пологів – 500</a:t>
            </a:r>
            <a:endParaRPr lang="uk-UA" sz="1800" dirty="0" smtClean="0">
              <a:latin typeface="Arial" charset="0"/>
            </a:endParaRPr>
          </a:p>
          <a:p>
            <a:pPr eaLnBrk="1" hangingPunct="1"/>
            <a:r>
              <a:rPr lang="uk-UA" sz="1800" dirty="0" smtClean="0"/>
              <a:t> Проліковано пацієнтів з гострим порушенням мозкового кровообігу – 218</a:t>
            </a:r>
            <a:endParaRPr lang="uk-UA" sz="1800" dirty="0" smtClean="0">
              <a:latin typeface="Arial" charset="0"/>
            </a:endParaRPr>
          </a:p>
          <a:p>
            <a:pPr eaLnBrk="1" hangingPunct="1"/>
            <a:r>
              <a:rPr lang="uk-UA" sz="1800" dirty="0" smtClean="0"/>
              <a:t>Надано медичну допомогу пацієнтам з черепно – мозковою травмою – 138</a:t>
            </a:r>
          </a:p>
          <a:p>
            <a:pPr eaLnBrk="1" hangingPunct="1"/>
            <a:r>
              <a:rPr lang="uk-UA" sz="1800" dirty="0" smtClean="0"/>
              <a:t>Щорічно травмпунктом приймається близько 3500 пацієнтів з різними видами травм</a:t>
            </a:r>
          </a:p>
          <a:p>
            <a:pPr eaLnBrk="1" hangingPunct="1"/>
            <a:endParaRPr lang="uk-UA" sz="1800" dirty="0" smtClean="0"/>
          </a:p>
          <a:p>
            <a:pPr eaLnBrk="1" hangingPunct="1">
              <a:buFont typeface="Franklin Gothic Book" pitchFamily="34" charset="0"/>
              <a:buNone/>
            </a:pPr>
            <a:endParaRPr lang="ru-RU" sz="1800" dirty="0" smtClean="0"/>
          </a:p>
        </p:txBody>
      </p:sp>
      <p:pic>
        <p:nvPicPr>
          <p:cNvPr id="18435" name="Рисунок 4"/>
          <p:cNvPicPr>
            <a:picLocks noChangeAspect="1"/>
          </p:cNvPicPr>
          <p:nvPr/>
        </p:nvPicPr>
        <p:blipFill>
          <a:blip r:embed="rId2" cstate="print"/>
          <a:srcRect/>
          <a:stretch>
            <a:fillRect/>
          </a:stretch>
        </p:blipFill>
        <p:spPr bwMode="auto">
          <a:xfrm>
            <a:off x="8378825" y="2971800"/>
            <a:ext cx="3643313" cy="2732088"/>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Объект 3"/>
          <p:cNvPicPr>
            <a:picLocks noGrp="1" noChangeAspect="1"/>
          </p:cNvPicPr>
          <p:nvPr>
            <p:ph idx="4294967295"/>
          </p:nvPr>
        </p:nvPicPr>
        <p:blipFill>
          <a:blip r:embed="rId2" cstate="print"/>
          <a:srcRect/>
          <a:stretch>
            <a:fillRect/>
          </a:stretch>
        </p:blipFill>
        <p:spPr>
          <a:xfrm>
            <a:off x="1052513" y="269875"/>
            <a:ext cx="5251450" cy="3938588"/>
          </a:xfrm>
        </p:spPr>
      </p:pic>
      <p:pic>
        <p:nvPicPr>
          <p:cNvPr id="19458" name="Рисунок 4"/>
          <p:cNvPicPr>
            <a:picLocks noChangeAspect="1"/>
          </p:cNvPicPr>
          <p:nvPr/>
        </p:nvPicPr>
        <p:blipFill>
          <a:blip r:embed="rId3" cstate="print"/>
          <a:srcRect/>
          <a:stretch>
            <a:fillRect/>
          </a:stretch>
        </p:blipFill>
        <p:spPr bwMode="auto">
          <a:xfrm>
            <a:off x="6746875" y="2635250"/>
            <a:ext cx="5075238" cy="3806825"/>
          </a:xfrm>
          <a:prstGeom prst="rect">
            <a:avLst/>
          </a:prstGeom>
          <a:noFill/>
          <a:ln w="9525">
            <a:noFill/>
            <a:miter lim="800000"/>
            <a:headEnd/>
            <a:tailEnd/>
          </a:ln>
        </p:spPr>
      </p:pic>
      <p:sp>
        <p:nvSpPr>
          <p:cNvPr id="6" name="TextBox 5"/>
          <p:cNvSpPr txBox="1"/>
          <p:nvPr/>
        </p:nvSpPr>
        <p:spPr>
          <a:xfrm>
            <a:off x="7288213" y="774700"/>
            <a:ext cx="2617787" cy="400050"/>
          </a:xfrm>
          <a:prstGeom prst="rect">
            <a:avLst/>
          </a:prstGeom>
          <a:noFill/>
        </p:spPr>
        <p:txBody>
          <a:bodyPr>
            <a:spAutoFit/>
          </a:bodyPr>
          <a:lstStyle/>
          <a:p>
            <a:pPr>
              <a:defRPr/>
            </a:pPr>
            <a:r>
              <a:rPr lang="uk-UA" sz="2000" b="1" dirty="0">
                <a:latin typeface="+mn-lt"/>
              </a:rPr>
              <a:t>Хірургічне відділення</a:t>
            </a:r>
            <a:endParaRPr lang="ru-RU" sz="2000" b="1" dirty="0">
              <a:latin typeface="+mn-lt"/>
            </a:endParaRPr>
          </a:p>
        </p:txBody>
      </p:sp>
      <p:sp>
        <p:nvSpPr>
          <p:cNvPr id="7" name="TextBox 6"/>
          <p:cNvSpPr txBox="1"/>
          <p:nvPr/>
        </p:nvSpPr>
        <p:spPr>
          <a:xfrm>
            <a:off x="3159125" y="5735638"/>
            <a:ext cx="3713163" cy="400050"/>
          </a:xfrm>
          <a:prstGeom prst="rect">
            <a:avLst/>
          </a:prstGeom>
          <a:noFill/>
        </p:spPr>
        <p:txBody>
          <a:bodyPr>
            <a:spAutoFit/>
          </a:bodyPr>
          <a:lstStyle/>
          <a:p>
            <a:pPr>
              <a:defRPr/>
            </a:pPr>
            <a:r>
              <a:rPr lang="uk-UA" sz="2000" b="1" dirty="0">
                <a:latin typeface="+mn-lt"/>
              </a:rPr>
              <a:t>Онкологічне відділення</a:t>
            </a:r>
            <a:endParaRPr lang="ru-RU" sz="2000" b="1" dirty="0">
              <a:latin typeface="+mn-lt"/>
            </a:endParaRPr>
          </a:p>
        </p:txBody>
      </p:sp>
      <p:sp>
        <p:nvSpPr>
          <p:cNvPr id="8" name="Стрелка вправо 7"/>
          <p:cNvSpPr/>
          <p:nvPr/>
        </p:nvSpPr>
        <p:spPr>
          <a:xfrm>
            <a:off x="5873750" y="5837238"/>
            <a:ext cx="873125" cy="2635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9" name="Стрелка влево 8"/>
          <p:cNvSpPr/>
          <p:nvPr/>
        </p:nvSpPr>
        <p:spPr>
          <a:xfrm>
            <a:off x="6469063" y="855663"/>
            <a:ext cx="819150" cy="236537"/>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928688" y="125413"/>
            <a:ext cx="11069637" cy="6553200"/>
          </a:xfrm>
        </p:spPr>
        <p:txBody>
          <a:bodyPr rtlCol="0">
            <a:normAutofit/>
          </a:bodyPr>
          <a:lstStyle/>
          <a:p>
            <a:pPr eaLnBrk="1" fontAlgn="auto" hangingPunct="1">
              <a:spcAft>
                <a:spcPts val="0"/>
              </a:spcAft>
              <a:defRPr/>
            </a:pPr>
            <a:r>
              <a:rPr lang="uk-UA" sz="2800" dirty="0" smtClean="0"/>
              <a:t>* Характеристика забезпеченості медичним обладнанням та устаткуванням</a:t>
            </a:r>
            <a:br>
              <a:rPr lang="uk-UA" sz="2800" dirty="0" smtClean="0"/>
            </a:br>
            <a:r>
              <a:rPr lang="uk-UA" sz="2800" dirty="0" smtClean="0"/>
              <a:t>	</a:t>
            </a:r>
            <a:r>
              <a:rPr lang="uk-UA" sz="2000" dirty="0" smtClean="0">
                <a:latin typeface="+mn-lt"/>
              </a:rPr>
              <a:t>Лікарня забезпечена основним обладнанням для проведення оперативних втручань, пологів, реанімаційних заходів, проведення лабораторного обстеження, але потребує часткової його заміни та встановлення нового сучасного, а також заміну санітарного транспорту</a:t>
            </a:r>
            <a:br>
              <a:rPr lang="uk-UA" sz="2000" dirty="0" smtClean="0">
                <a:latin typeface="+mn-lt"/>
              </a:rPr>
            </a:br>
            <a:r>
              <a:rPr lang="uk-UA" sz="2000" dirty="0">
                <a:latin typeface="+mn-lt"/>
              </a:rPr>
              <a:t/>
            </a:r>
            <a:br>
              <a:rPr lang="uk-UA" sz="2000" dirty="0">
                <a:latin typeface="+mn-lt"/>
              </a:rPr>
            </a:br>
            <a:endParaRPr lang="uk-UA" sz="2800" dirty="0"/>
          </a:p>
        </p:txBody>
      </p:sp>
      <p:pic>
        <p:nvPicPr>
          <p:cNvPr id="21506" name="Рисунок 2"/>
          <p:cNvPicPr>
            <a:picLocks noChangeAspect="1"/>
          </p:cNvPicPr>
          <p:nvPr/>
        </p:nvPicPr>
        <p:blipFill>
          <a:blip r:embed="rId2" cstate="print"/>
          <a:srcRect/>
          <a:stretch>
            <a:fillRect/>
          </a:stretch>
        </p:blipFill>
        <p:spPr bwMode="auto">
          <a:xfrm>
            <a:off x="1952625" y="1911350"/>
            <a:ext cx="3173413" cy="2379663"/>
          </a:xfrm>
          <a:prstGeom prst="rect">
            <a:avLst/>
          </a:prstGeom>
          <a:noFill/>
          <a:ln w="9525">
            <a:noFill/>
            <a:miter lim="800000"/>
            <a:headEnd/>
            <a:tailEnd/>
          </a:ln>
        </p:spPr>
      </p:pic>
      <p:pic>
        <p:nvPicPr>
          <p:cNvPr id="21507" name="Рисунок 3"/>
          <p:cNvPicPr>
            <a:picLocks noChangeAspect="1"/>
          </p:cNvPicPr>
          <p:nvPr/>
        </p:nvPicPr>
        <p:blipFill>
          <a:blip r:embed="rId3" cstate="print"/>
          <a:srcRect/>
          <a:stretch>
            <a:fillRect/>
          </a:stretch>
        </p:blipFill>
        <p:spPr bwMode="auto">
          <a:xfrm>
            <a:off x="7488238" y="1911350"/>
            <a:ext cx="3173412" cy="2379663"/>
          </a:xfrm>
          <a:prstGeom prst="rect">
            <a:avLst/>
          </a:prstGeom>
          <a:noFill/>
          <a:ln w="9525">
            <a:noFill/>
            <a:miter lim="800000"/>
            <a:headEnd/>
            <a:tailEnd/>
          </a:ln>
        </p:spPr>
      </p:pic>
      <p:pic>
        <p:nvPicPr>
          <p:cNvPr id="21508" name="Рисунок 5"/>
          <p:cNvPicPr>
            <a:picLocks noChangeAspect="1"/>
          </p:cNvPicPr>
          <p:nvPr/>
        </p:nvPicPr>
        <p:blipFill>
          <a:blip r:embed="rId4" cstate="print"/>
          <a:srcRect/>
          <a:stretch>
            <a:fillRect/>
          </a:stretch>
        </p:blipFill>
        <p:spPr bwMode="auto">
          <a:xfrm>
            <a:off x="1122363" y="4572000"/>
            <a:ext cx="3048000" cy="2286000"/>
          </a:xfrm>
          <a:prstGeom prst="rect">
            <a:avLst/>
          </a:prstGeom>
          <a:noFill/>
          <a:ln w="9525">
            <a:noFill/>
            <a:miter lim="800000"/>
            <a:headEnd/>
            <a:tailEnd/>
          </a:ln>
        </p:spPr>
      </p:pic>
      <p:pic>
        <p:nvPicPr>
          <p:cNvPr id="21509" name="Рисунок 6"/>
          <p:cNvPicPr>
            <a:picLocks noChangeAspect="1"/>
          </p:cNvPicPr>
          <p:nvPr/>
        </p:nvPicPr>
        <p:blipFill>
          <a:blip r:embed="rId5" cstate="print"/>
          <a:srcRect/>
          <a:stretch>
            <a:fillRect/>
          </a:stretch>
        </p:blipFill>
        <p:spPr bwMode="auto">
          <a:xfrm>
            <a:off x="8866188" y="4510088"/>
            <a:ext cx="3132137" cy="2347912"/>
          </a:xfrm>
          <a:prstGeom prst="rect">
            <a:avLst/>
          </a:prstGeom>
          <a:noFill/>
          <a:ln w="9525">
            <a:noFill/>
            <a:miter lim="800000"/>
            <a:headEnd/>
            <a:tailEnd/>
          </a:ln>
        </p:spPr>
      </p:pic>
      <p:sp>
        <p:nvSpPr>
          <p:cNvPr id="21510" name="TextBox 7"/>
          <p:cNvSpPr txBox="1">
            <a:spLocks noChangeArrowheads="1"/>
          </p:cNvSpPr>
          <p:nvPr/>
        </p:nvSpPr>
        <p:spPr bwMode="auto">
          <a:xfrm>
            <a:off x="5495925" y="2327275"/>
            <a:ext cx="1622425" cy="646113"/>
          </a:xfrm>
          <a:prstGeom prst="rect">
            <a:avLst/>
          </a:prstGeom>
          <a:noFill/>
          <a:ln w="9525">
            <a:noFill/>
            <a:miter lim="800000"/>
            <a:headEnd/>
            <a:tailEnd/>
          </a:ln>
        </p:spPr>
        <p:txBody>
          <a:bodyPr>
            <a:spAutoFit/>
          </a:bodyPr>
          <a:lstStyle/>
          <a:p>
            <a:pPr algn="ctr"/>
            <a:r>
              <a:rPr lang="uk-UA" b="1"/>
              <a:t>Пологове відділення</a:t>
            </a:r>
            <a:endParaRPr lang="ru-RU" b="1"/>
          </a:p>
        </p:txBody>
      </p:sp>
      <p:sp>
        <p:nvSpPr>
          <p:cNvPr id="21511" name="TextBox 9"/>
          <p:cNvSpPr txBox="1">
            <a:spLocks noChangeArrowheads="1"/>
          </p:cNvSpPr>
          <p:nvPr/>
        </p:nvSpPr>
        <p:spPr bwMode="auto">
          <a:xfrm>
            <a:off x="4419600" y="4710113"/>
            <a:ext cx="1773238" cy="1206500"/>
          </a:xfrm>
          <a:prstGeom prst="rect">
            <a:avLst/>
          </a:prstGeom>
          <a:noFill/>
          <a:ln w="9525">
            <a:noFill/>
            <a:miter lim="800000"/>
            <a:headEnd/>
            <a:tailEnd/>
          </a:ln>
        </p:spPr>
        <p:txBody>
          <a:bodyPr>
            <a:spAutoFit/>
          </a:bodyPr>
          <a:lstStyle/>
          <a:p>
            <a:pPr algn="r"/>
            <a:r>
              <a:rPr lang="uk-UA" b="1">
                <a:latin typeface="Franklin Gothic Book" pitchFamily="34" charset="0"/>
              </a:rPr>
              <a:t>Відділення анестезіології та інтенсивної терапії</a:t>
            </a:r>
            <a:endParaRPr lang="ru-RU" b="1"/>
          </a:p>
        </p:txBody>
      </p:sp>
      <p:sp>
        <p:nvSpPr>
          <p:cNvPr id="11" name="TextBox 10"/>
          <p:cNvSpPr txBox="1"/>
          <p:nvPr/>
        </p:nvSpPr>
        <p:spPr>
          <a:xfrm>
            <a:off x="6456363" y="5980113"/>
            <a:ext cx="2063750" cy="646112"/>
          </a:xfrm>
          <a:prstGeom prst="rect">
            <a:avLst/>
          </a:prstGeom>
          <a:noFill/>
        </p:spPr>
        <p:txBody>
          <a:bodyPr>
            <a:spAutoFit/>
          </a:bodyPr>
          <a:lstStyle/>
          <a:p>
            <a:pPr>
              <a:defRPr/>
            </a:pPr>
            <a:r>
              <a:rPr lang="uk-UA" b="1" dirty="0">
                <a:latin typeface="+mn-lt"/>
              </a:rPr>
              <a:t>Травматологічне відділення</a:t>
            </a:r>
            <a:endParaRPr lang="ru-RU" b="1" dirty="0">
              <a:latin typeface="+mn-lt"/>
            </a:endParaRPr>
          </a:p>
        </p:txBody>
      </p:sp>
      <p:sp>
        <p:nvSpPr>
          <p:cNvPr id="12" name="Стрелка вправо 11"/>
          <p:cNvSpPr/>
          <p:nvPr/>
        </p:nvSpPr>
        <p:spPr>
          <a:xfrm>
            <a:off x="7821613" y="6340475"/>
            <a:ext cx="871537" cy="20796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3" name="Стрелка влево 12"/>
          <p:cNvSpPr/>
          <p:nvPr/>
        </p:nvSpPr>
        <p:spPr>
          <a:xfrm>
            <a:off x="4303713" y="5653088"/>
            <a:ext cx="1016000" cy="1651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4" name="Двойная стрелка влево/вправо 13"/>
          <p:cNvSpPr/>
          <p:nvPr/>
        </p:nvSpPr>
        <p:spPr>
          <a:xfrm>
            <a:off x="5319713" y="2973388"/>
            <a:ext cx="2009775" cy="212725"/>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Прямоугольник 2"/>
          <p:cNvSpPr>
            <a:spLocks noChangeArrowheads="1"/>
          </p:cNvSpPr>
          <p:nvPr/>
        </p:nvSpPr>
        <p:spPr bwMode="auto">
          <a:xfrm>
            <a:off x="1011238" y="512763"/>
            <a:ext cx="10723562" cy="5509200"/>
          </a:xfrm>
          <a:prstGeom prst="rect">
            <a:avLst/>
          </a:prstGeom>
          <a:noFill/>
          <a:ln w="9525">
            <a:noFill/>
            <a:miter lim="800000"/>
            <a:headEnd/>
            <a:tailEnd/>
          </a:ln>
        </p:spPr>
        <p:txBody>
          <a:bodyPr>
            <a:spAutoFit/>
          </a:bodyPr>
          <a:lstStyle/>
          <a:p>
            <a:r>
              <a:rPr lang="uk-UA" dirty="0" smtClean="0"/>
              <a:t>* </a:t>
            </a:r>
            <a:r>
              <a:rPr lang="uk-UA" sz="2400" dirty="0" smtClean="0"/>
              <a:t>Стратегічні </a:t>
            </a:r>
            <a:r>
              <a:rPr lang="uk-UA" sz="2400" dirty="0"/>
              <a:t>цілі</a:t>
            </a:r>
            <a:br>
              <a:rPr lang="uk-UA" sz="2400" dirty="0"/>
            </a:br>
            <a:r>
              <a:rPr lang="uk-UA" sz="2400" dirty="0"/>
              <a:t>	- </a:t>
            </a:r>
            <a:r>
              <a:rPr lang="uk-UA" dirty="0"/>
              <a:t>стати багатопрофільним лікувальним закладом, що входить до складу госпітального округу, та надавати вторинну (спеціалізовану) медичну допомогу в умовах цілодобового стаціонару дорослим і дітям з гострими станами або загостренням хронічних захворювань, що потребують високої інтенсивності лікування та догляду, </a:t>
            </a:r>
            <a:br>
              <a:rPr lang="uk-UA" dirty="0"/>
            </a:br>
            <a:r>
              <a:rPr lang="uk-UA" dirty="0"/>
              <a:t>	- бути організаційно – методичним центром з питань інтенсивного лікування для закладів охорони здоров’я госпітального округу.</a:t>
            </a:r>
            <a:br>
              <a:rPr lang="uk-UA" dirty="0"/>
            </a:br>
            <a:r>
              <a:rPr lang="uk-UA" dirty="0"/>
              <a:t/>
            </a:r>
            <a:br>
              <a:rPr lang="uk-UA" dirty="0"/>
            </a:br>
            <a:r>
              <a:rPr lang="uk-UA" dirty="0"/>
              <a:t>* </a:t>
            </a:r>
            <a:r>
              <a:rPr lang="uk-UA" sz="2400" dirty="0"/>
              <a:t>Очікувані результати</a:t>
            </a:r>
            <a:r>
              <a:rPr lang="uk-UA" dirty="0"/>
              <a:t/>
            </a:r>
            <a:br>
              <a:rPr lang="uk-UA" dirty="0"/>
            </a:br>
            <a:r>
              <a:rPr lang="uk-UA" dirty="0"/>
              <a:t>	З переходом в ЛІЛ плануємо збільшення навантаження по екстреній медичній допомозі біля 15 %.</a:t>
            </a:r>
            <a:br>
              <a:rPr lang="uk-UA" dirty="0"/>
            </a:br>
            <a:r>
              <a:rPr lang="uk-UA" dirty="0"/>
              <a:t/>
            </a:r>
            <a:br>
              <a:rPr lang="uk-UA" dirty="0"/>
            </a:br>
            <a:r>
              <a:rPr lang="uk-UA" dirty="0"/>
              <a:t>* </a:t>
            </a:r>
            <a:r>
              <a:rPr lang="uk-UA" sz="2400" dirty="0"/>
              <a:t>План розвитку Лубенської ЛІЛ на період 2018 – 2022 рр.</a:t>
            </a:r>
            <a:br>
              <a:rPr lang="uk-UA" sz="2400" dirty="0"/>
            </a:br>
            <a:r>
              <a:rPr lang="uk-UA" dirty="0"/>
              <a:t>	Враховуючи, КЛЦМЛ функціонує в реальному режимі, перепрофілювання в Лубенській ЛІЛ буде відбуватись поетапно, протягом 2-3 років.</a:t>
            </a:r>
            <a:br>
              <a:rPr lang="uk-UA" dirty="0"/>
            </a:br>
            <a:r>
              <a:rPr lang="uk-UA" dirty="0"/>
              <a:t>	</a:t>
            </a:r>
            <a:endParaRPr lang="uk-UA" dirty="0" smtClean="0"/>
          </a:p>
          <a:p>
            <a:r>
              <a:rPr lang="uk-UA" sz="2000" b="1" dirty="0" smtClean="0"/>
              <a:t>	На </a:t>
            </a:r>
            <a:r>
              <a:rPr lang="uk-UA" sz="2000" b="1" dirty="0"/>
              <a:t>першому етапі розробити медичне завдання для розробки проекту відділення невідкладної медичної допомоги Лубенської ЛІЛ.</a:t>
            </a:r>
            <a:endParaRPr lang="ru-RU" sz="2000" b="1" dirty="0"/>
          </a:p>
        </p:txBody>
      </p:sp>
    </p:spTree>
  </p:cSld>
  <p:clrMapOvr>
    <a:masterClrMapping/>
  </p:clrMapOvr>
</p:sld>
</file>

<file path=ppt/theme/theme1.xml><?xml version="1.0" encoding="utf-8"?>
<a:theme xmlns:a="http://schemas.openxmlformats.org/drawingml/2006/main" name="Crop">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Crop" id="{EC9488ED-E761-4D60-9AC4-764D1FE2C171}" vid="{CE19780C-D67D-4C13-9DE9-A52BC3BA51B4}"/>
    </a:ext>
  </a:extLst>
</a:theme>
</file>

<file path=ppt/theme/themeOverride1.xml><?xml version="1.0" encoding="utf-8"?>
<a:themeOverride xmlns:a="http://schemas.openxmlformats.org/drawingml/2006/main">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themeOverride>
</file>

<file path=docProps/app.xml><?xml version="1.0" encoding="utf-8"?>
<Properties xmlns="http://schemas.openxmlformats.org/officeDocument/2006/extended-properties" xmlns:vt="http://schemas.openxmlformats.org/officeDocument/2006/docPropsVTypes">
  <Template>TM10001105[[fn=Урожай]]</Template>
  <TotalTime>606</TotalTime>
  <Words>2993</Words>
  <Application>Microsoft Office PowerPoint</Application>
  <PresentationFormat>Произвольный</PresentationFormat>
  <Paragraphs>728</Paragraphs>
  <Slides>45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45</vt:i4>
      </vt:variant>
    </vt:vector>
  </HeadingPairs>
  <TitlesOfParts>
    <vt:vector size="46" baseType="lpstr">
      <vt:lpstr>Crop</vt:lpstr>
      <vt:lpstr>Департамент охорони здоров’я Полтавської обласної державної адміністрації Комунальна Лубенська центральна міська лікарня   Перспективний план розвитку  Лубенської лікарні інтенсивного лікування  західного госпітального округу</vt:lpstr>
      <vt:lpstr>Мета: </vt:lpstr>
      <vt:lpstr>Аналіз поточної ситуації</vt:lpstr>
      <vt:lpstr>Кадрове забезпечення</vt:lpstr>
      <vt:lpstr>Потужність лікарні</vt:lpstr>
      <vt:lpstr>Характеристика інтенсивності діяльності лікарні</vt:lpstr>
      <vt:lpstr>Слайд 7</vt:lpstr>
      <vt:lpstr>* Характеристика забезпеченості медичним обладнанням та устаткуванням  Лікарня забезпечена основним обладнанням для проведення оперативних втручань, пологів, реанімаційних заходів, проведення лабораторного обстеження, але потребує часткової його заміни та встановлення нового сучасного, а також заміну санітарного транспорту  </vt:lpstr>
      <vt:lpstr>Слайд 9</vt:lpstr>
      <vt:lpstr>МЕДИЧНЕ ЗАВДАННЯ </vt:lpstr>
      <vt:lpstr>Слайд 11</vt:lpstr>
      <vt:lpstr>Слайд 12</vt:lpstr>
      <vt:lpstr> На  виконання:  • Розпорядження Кабінету Міністрів України від 30 листопада 2016 р. № 1013-р «Про схвалення Концепції реформи фінансування системи охорони здоров’я»,   • Наказу МОЗ України від 20.02.2017р. № 198-р «Про затвердження переліку та складу госпітальних округів полтавської області»   • Постанови КМ України від 30 листопада 2016р. № 932 «Про затвердження Порядку створення госпітальних округів» ,  • Рішення виконавчого комітету Лубенської міської ради від 27.09.2017р. № 240 «Про надання містобудівних умов і обмежень для проектування об’єкту будівництва»  </vt:lpstr>
      <vt:lpstr>Слайд 14</vt:lpstr>
      <vt:lpstr>МЕДИЧНЕ ЗАВДАННЯ на розробку проекту по об’єкту: «Реконструкція приймального відділення та фізіотерапевтичного кабінету Комунальної Лубенської центральної міської лікарні по вул. П’ятикопа 26,  м. Лубни, Полтавської області» під відділення невідкладної медичної допомоги Комунальної Лубенської центральної міської лікарні </vt:lpstr>
      <vt:lpstr>Задачі у зв’язку з реконструкцією  відділення невідкладної медичної допомоги  Комунальної Лубенської центральної міської лікарні:</vt:lpstr>
      <vt:lpstr>Екстрена медична допомога</vt:lpstr>
      <vt:lpstr>Підстава для розробки проекту відділення невідкладної медичної допомоги</vt:lpstr>
      <vt:lpstr>Вимоги згідно «Положення про відділення невідкладної (екстреної) медичної допомоги» </vt:lpstr>
      <vt:lpstr>Слайд 20</vt:lpstr>
      <vt:lpstr>Слайд 21</vt:lpstr>
      <vt:lpstr>Слайд 22</vt:lpstr>
      <vt:lpstr>0-й поверх –  територія для технічних приміщень, для архівного підрозділу.</vt:lpstr>
      <vt:lpstr>Відділення невідкладної  медичної допомоги</vt:lpstr>
      <vt:lpstr>Перша черга:  Приймання хворих доставлених бригадами екстреної медичної допомоги</vt:lpstr>
      <vt:lpstr>Друга черга:  Діагностичний блок</vt:lpstr>
      <vt:lpstr>Третя черга:  Блок для пацієнтів, які звертаються самостійно або госпіталізуються в плановому порядку:</vt:lpstr>
      <vt:lpstr>Зона для проведення інтенсивної терапії (ключова зона відділення):</vt:lpstr>
      <vt:lpstr>Загально-медична зона:</vt:lpstr>
      <vt:lpstr>Додаткові приміщення: </vt:lpstr>
      <vt:lpstr> </vt:lpstr>
      <vt:lpstr>Слайд 32</vt:lpstr>
      <vt:lpstr>Вимоги до оснащення та оздоблення приміщень. </vt:lpstr>
      <vt:lpstr>Система життєзабезпечення відділень передбачає:</vt:lpstr>
      <vt:lpstr>При підготовці проектування передбачити етапність капітального ремонту та добудови</vt:lpstr>
      <vt:lpstr>Слайд 36</vt:lpstr>
      <vt:lpstr>Слайд 37</vt:lpstr>
      <vt:lpstr>План-схема  відділення невідкладної медичної допомоги  Лубенської лікарні інтенсивного лікування при мінімальному розширенні площі</vt:lpstr>
      <vt:lpstr>Слайд 39</vt:lpstr>
      <vt:lpstr>Слайд 40</vt:lpstr>
      <vt:lpstr>Слайд 41</vt:lpstr>
      <vt:lpstr>Слайд 42</vt:lpstr>
      <vt:lpstr>Слайд 43</vt:lpstr>
      <vt:lpstr>Слайд 44</vt:lpstr>
      <vt:lpstr>Слайд 45</vt:lpstr>
    </vt:vector>
  </TitlesOfParts>
  <Company>SPecialiST RePack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Департамент охорони здоров’я Полтавської облдержадміністрації Комунальна Лубенська центральна міська лікарня</dc:title>
  <dc:creator>Пользователь Windows</dc:creator>
  <cp:lastModifiedBy>Пользователь Windows</cp:lastModifiedBy>
  <cp:revision>61</cp:revision>
  <dcterms:created xsi:type="dcterms:W3CDTF">2018-09-03T06:59:31Z</dcterms:created>
  <dcterms:modified xsi:type="dcterms:W3CDTF">2018-10-03T11:17:01Z</dcterms:modified>
</cp:coreProperties>
</file>